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84" r:id="rId2"/>
    <p:sldId id="285" r:id="rId3"/>
    <p:sldId id="335" r:id="rId4"/>
    <p:sldId id="286" r:id="rId5"/>
    <p:sldId id="334" r:id="rId6"/>
    <p:sldId id="317" r:id="rId7"/>
    <p:sldId id="318" r:id="rId8"/>
    <p:sldId id="332" r:id="rId9"/>
    <p:sldId id="333" r:id="rId10"/>
    <p:sldId id="288" r:id="rId11"/>
    <p:sldId id="290" r:id="rId12"/>
    <p:sldId id="292" r:id="rId13"/>
    <p:sldId id="287" r:id="rId14"/>
    <p:sldId id="289" r:id="rId15"/>
    <p:sldId id="319" r:id="rId16"/>
    <p:sldId id="316" r:id="rId17"/>
    <p:sldId id="291" r:id="rId18"/>
    <p:sldId id="293" r:id="rId19"/>
    <p:sldId id="294" r:id="rId20"/>
    <p:sldId id="296" r:id="rId21"/>
    <p:sldId id="297" r:id="rId22"/>
    <p:sldId id="299" r:id="rId23"/>
    <p:sldId id="298" r:id="rId24"/>
    <p:sldId id="300" r:id="rId25"/>
    <p:sldId id="320" r:id="rId26"/>
    <p:sldId id="321" r:id="rId27"/>
    <p:sldId id="322" r:id="rId28"/>
    <p:sldId id="323" r:id="rId29"/>
    <p:sldId id="324" r:id="rId30"/>
    <p:sldId id="331" r:id="rId31"/>
    <p:sldId id="326" r:id="rId32"/>
    <p:sldId id="328" r:id="rId3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32" autoAdjust="0"/>
  </p:normalViewPr>
  <p:slideViewPr>
    <p:cSldViewPr>
      <p:cViewPr varScale="1">
        <p:scale>
          <a:sx n="103" d="100"/>
          <a:sy n="103" d="100"/>
        </p:scale>
        <p:origin x="1854"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8" d="100"/>
          <a:sy n="68" d="100"/>
        </p:scale>
        <p:origin x="-27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nghua Li" userId="0f8515bc2948d7dc" providerId="LiveId" clId="{6A1F6A07-3B85-4F6F-B4C0-54F895467921}"/>
    <pc:docChg chg="modSld">
      <pc:chgData name="Penghua Li" userId="0f8515bc2948d7dc" providerId="LiveId" clId="{6A1F6A07-3B85-4F6F-B4C0-54F895467921}" dt="2017-10-29T16:51:55.307" v="158" actId="20577"/>
      <pc:docMkLst>
        <pc:docMk/>
      </pc:docMkLst>
      <pc:sldChg chg="modSp">
        <pc:chgData name="Penghua Li" userId="0f8515bc2948d7dc" providerId="LiveId" clId="{6A1F6A07-3B85-4F6F-B4C0-54F895467921}" dt="2017-10-29T16:50:45.551" v="17" actId="20577"/>
        <pc:sldMkLst>
          <pc:docMk/>
          <pc:sldMk cId="2004696139" sldId="290"/>
        </pc:sldMkLst>
        <pc:spChg chg="mod">
          <ac:chgData name="Penghua Li" userId="0f8515bc2948d7dc" providerId="LiveId" clId="{6A1F6A07-3B85-4F6F-B4C0-54F895467921}" dt="2017-10-29T16:50:30.771" v="5" actId="20577"/>
          <ac:spMkLst>
            <pc:docMk/>
            <pc:sldMk cId="2004696139" sldId="290"/>
            <ac:spMk id="10" creationId="{00000000-0000-0000-0000-000000000000}"/>
          </ac:spMkLst>
        </pc:spChg>
        <pc:spChg chg="mod">
          <ac:chgData name="Penghua Li" userId="0f8515bc2948d7dc" providerId="LiveId" clId="{6A1F6A07-3B85-4F6F-B4C0-54F895467921}" dt="2017-10-29T16:50:45.551" v="17" actId="20577"/>
          <ac:spMkLst>
            <pc:docMk/>
            <pc:sldMk cId="2004696139" sldId="290"/>
            <ac:spMk id="12" creationId="{00000000-0000-0000-0000-000000000000}"/>
          </ac:spMkLst>
        </pc:spChg>
      </pc:sldChg>
      <pc:sldChg chg="modSp">
        <pc:chgData name="Penghua Li" userId="0f8515bc2948d7dc" providerId="LiveId" clId="{6A1F6A07-3B85-4F6F-B4C0-54F895467921}" dt="2017-10-29T16:51:55.307" v="158" actId="20577"/>
        <pc:sldMkLst>
          <pc:docMk/>
          <pc:sldMk cId="3820543644" sldId="316"/>
        </pc:sldMkLst>
        <pc:spChg chg="mod">
          <ac:chgData name="Penghua Li" userId="0f8515bc2948d7dc" providerId="LiveId" clId="{6A1F6A07-3B85-4F6F-B4C0-54F895467921}" dt="2017-10-29T16:51:55.307" v="158" actId="20577"/>
          <ac:spMkLst>
            <pc:docMk/>
            <pc:sldMk cId="3820543644" sldId="31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F4AE8B-A150-4820-BC27-EE42D733F4B8}" type="datetimeFigureOut">
              <a:rPr lang="en-GB" smtClean="0"/>
              <a:t>29/10/2017</a:t>
            </a:fld>
            <a:endParaRPr lang="en-GB"/>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F05C2D-D39A-48CE-B0EB-51A11E4633C9}" type="slidenum">
              <a:rPr lang="en-GB" smtClean="0"/>
              <a:t>‹#›</a:t>
            </a:fld>
            <a:endParaRPr lang="en-GB"/>
          </a:p>
        </p:txBody>
      </p:sp>
    </p:spTree>
    <p:extLst>
      <p:ext uri="{BB962C8B-B14F-4D97-AF65-F5344CB8AC3E}">
        <p14:creationId xmlns:p14="http://schemas.microsoft.com/office/powerpoint/2010/main" val="1269491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29.10.2017</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a:t>
            </a:fld>
            <a:endParaRPr lang="de-DE" dirty="0"/>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6</a:t>
            </a:fld>
            <a:endParaRPr lang="de-DE" dirty="0"/>
          </a:p>
        </p:txBody>
      </p:sp>
    </p:spTree>
    <p:extLst>
      <p:ext uri="{BB962C8B-B14F-4D97-AF65-F5344CB8AC3E}">
        <p14:creationId xmlns:p14="http://schemas.microsoft.com/office/powerpoint/2010/main" val="302163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31</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32</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23</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24</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25</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26</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27</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28</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29</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30</a:t>
            </a:fld>
            <a:endParaRPr lang="de-DE" dirty="0"/>
          </a:p>
        </p:txBody>
      </p:sp>
    </p:spTree>
    <p:extLst>
      <p:ext uri="{BB962C8B-B14F-4D97-AF65-F5344CB8AC3E}">
        <p14:creationId xmlns:p14="http://schemas.microsoft.com/office/powerpoint/2010/main" val="1446767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0" name="Picture 2" descr="\\psf\Host\Users\cd\Desktop\Startbild_4zu3-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45"/>
          <p:cNvSpPr>
            <a:spLocks noGrp="1" noChangeArrowheads="1"/>
          </p:cNvSpPr>
          <p:nvPr>
            <p:ph type="ctrTitle" sz="quarter" hasCustomPrompt="1"/>
          </p:nvPr>
        </p:nvSpPr>
        <p:spPr>
          <a:xfrm>
            <a:off x="878400" y="1573200"/>
            <a:ext cx="7779600" cy="741362"/>
          </a:xfrm>
          <a:prstGeom prst="rect">
            <a:avLst/>
          </a:prstGeom>
        </p:spPr>
        <p:txBody>
          <a:bodyPr lIns="0" tIns="0" rIns="0" bIns="0" anchor="t"/>
          <a:lstStyle>
            <a:lvl1pPr>
              <a:tabLst>
                <a:tab pos="2038350" algn="l"/>
              </a:tabLst>
              <a:defRPr b="1"/>
            </a:lvl1pPr>
          </a:lstStyle>
          <a:p>
            <a:pPr lvl="0"/>
            <a:r>
              <a:rPr lang="en-GB" noProof="0" dirty="0"/>
              <a:t>Click here to insert lecture title</a:t>
            </a:r>
          </a:p>
        </p:txBody>
      </p:sp>
      <p:sp>
        <p:nvSpPr>
          <p:cNvPr id="8" name="Untertitel 2"/>
          <p:cNvSpPr>
            <a:spLocks noGrp="1"/>
          </p:cNvSpPr>
          <p:nvPr>
            <p:ph type="subTitle" idx="1" hasCustomPrompt="1"/>
          </p:nvPr>
        </p:nvSpPr>
        <p:spPr>
          <a:xfrm>
            <a:off x="878400" y="2429999"/>
            <a:ext cx="7779600" cy="1152000"/>
          </a:xfrm>
        </p:spPr>
        <p:txBody>
          <a:bodyPr/>
          <a:lstStyle>
            <a:lvl1pPr marL="0" marR="0" indent="0" algn="l" defTabSz="914400" rtl="0" eaLnBrk="1" fontAlgn="auto" latinLnBrk="0" hangingPunct="1">
              <a:lnSpc>
                <a:spcPct val="100000"/>
              </a:lnSpc>
              <a:spcBef>
                <a:spcPts val="300"/>
              </a:spcBef>
              <a:spcAft>
                <a:spcPts val="300"/>
              </a:spcAft>
              <a:buClrTx/>
              <a:buSzTx/>
              <a:buFontTx/>
              <a:buNone/>
              <a:tabLst/>
              <a:defRPr sz="2400">
                <a:solidFill>
                  <a:srgbClr val="686868"/>
                </a:solidFill>
              </a:defRPr>
            </a:lvl1pPr>
          </a:lstStyle>
          <a:p>
            <a:pPr lvl="0"/>
            <a:r>
              <a:rPr lang="en-GB" noProof="0" dirty="0"/>
              <a:t>Click here to insert lecture subtitle</a:t>
            </a:r>
          </a:p>
        </p:txBody>
      </p:sp>
      <p:sp>
        <p:nvSpPr>
          <p:cNvPr id="2" name="Fußzeilenplatzhalter 1"/>
          <p:cNvSpPr>
            <a:spLocks noGrp="1"/>
          </p:cNvSpPr>
          <p:nvPr>
            <p:ph type="ftr" sz="quarter" idx="10"/>
          </p:nvPr>
        </p:nvSpPr>
        <p:spPr/>
        <p:txBody>
          <a:bodyPr/>
          <a:lstStyle/>
          <a:p>
            <a:pPr>
              <a:defRPr/>
            </a:pPr>
            <a:r>
              <a:rPr lang="en-GB" noProof="0"/>
              <a:t>&gt; Lecture &gt; Author  •  Document &gt; Date</a:t>
            </a:r>
            <a:endParaRPr lang="en-GB" noProof="0" dirty="0"/>
          </a:p>
        </p:txBody>
      </p:sp>
      <p:sp>
        <p:nvSpPr>
          <p:cNvPr id="3" name="Foliennummernplatzhalter 2"/>
          <p:cNvSpPr>
            <a:spLocks noGrp="1"/>
          </p:cNvSpPr>
          <p:nvPr>
            <p:ph type="sldNum" sz="quarter" idx="11"/>
          </p:nvPr>
        </p:nvSpPr>
        <p:spPr/>
        <p:txBody>
          <a:bodyPr/>
          <a:lstStyle/>
          <a:p>
            <a:pPr>
              <a:defRPr/>
            </a:pPr>
            <a:r>
              <a:rPr lang="en-GB" noProof="0"/>
              <a:t>DLR.de  •  Chart </a:t>
            </a:r>
            <a:fld id="{18C7CB6D-895A-4F21-B0E7-2185F6FE5534}" type="slidenum">
              <a:rPr lang="en-GB" noProof="0" smtClean="0"/>
              <a:pPr>
                <a:defRPr/>
              </a:pPr>
              <a:t>‹#›</a:t>
            </a:fld>
            <a:endParaRPr lang="en-GB" noProof="0" dirty="0"/>
          </a:p>
        </p:txBody>
      </p:sp>
      <p:pic>
        <p:nvPicPr>
          <p:cNvPr id="11" name="Grafik 10" descr="dlr_signet.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4475" y="5857875"/>
            <a:ext cx="85725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5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extplatzhalter 8"/>
          <p:cNvSpPr>
            <a:spLocks noGrp="1"/>
          </p:cNvSpPr>
          <p:nvPr>
            <p:ph type="body" sz="quarter" idx="12" hasCustomPrompt="1"/>
          </p:nvPr>
        </p:nvSpPr>
        <p:spPr>
          <a:xfrm>
            <a:off x="486000" y="1591199"/>
            <a:ext cx="8172000" cy="4338000"/>
          </a:xfrm>
        </p:spPr>
        <p:txBody>
          <a:bodyPr/>
          <a:lstStyle/>
          <a:p>
            <a:pPr lvl="0"/>
            <a:r>
              <a:rPr lang="en-GB" noProof="0" dirty="0"/>
              <a:t>Click here to insert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 name="Titel 12"/>
          <p:cNvSpPr>
            <a:spLocks noGrp="1"/>
          </p:cNvSpPr>
          <p:nvPr>
            <p:ph type="title" hasCustomPrompt="1"/>
          </p:nvPr>
        </p:nvSpPr>
        <p:spPr/>
        <p:txBody>
          <a:bodyPr/>
          <a:lstStyle/>
          <a:p>
            <a:r>
              <a:rPr lang="en-GB" noProof="0" dirty="0"/>
              <a:t>Click here to insert chart title</a:t>
            </a:r>
          </a:p>
        </p:txBody>
      </p:sp>
      <p:sp>
        <p:nvSpPr>
          <p:cNvPr id="2" name="Fußzeilenplatzhalter 1"/>
          <p:cNvSpPr>
            <a:spLocks noGrp="1"/>
          </p:cNvSpPr>
          <p:nvPr>
            <p:ph type="ftr" sz="quarter" idx="13"/>
          </p:nvPr>
        </p:nvSpPr>
        <p:spPr/>
        <p:txBody>
          <a:bodyPr/>
          <a:lstStyle/>
          <a:p>
            <a:pPr>
              <a:defRPr/>
            </a:pPr>
            <a:r>
              <a:rPr lang="en-GB" noProof="0"/>
              <a:t>&gt; Lecture &gt; Author  •  Document &gt; Date</a:t>
            </a:r>
            <a:endParaRPr lang="en-GB" noProof="0" dirty="0"/>
          </a:p>
        </p:txBody>
      </p:sp>
      <p:sp>
        <p:nvSpPr>
          <p:cNvPr id="3" name="Foliennummernplatzhalter 2"/>
          <p:cNvSpPr>
            <a:spLocks noGrp="1"/>
          </p:cNvSpPr>
          <p:nvPr>
            <p:ph type="sldNum" sz="quarter" idx="14"/>
          </p:nvPr>
        </p:nvSpPr>
        <p:spPr/>
        <p:txBody>
          <a:bodyPr/>
          <a:lstStyle/>
          <a:p>
            <a:pPr>
              <a:defRPr/>
            </a:pPr>
            <a:r>
              <a:rPr lang="en-GB" noProof="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307575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a:t>Click here to insert chart title</a:t>
            </a:r>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a:t>Click here to insert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Bildplatzhalter 5"/>
          <p:cNvSpPr>
            <a:spLocks noGrp="1"/>
          </p:cNvSpPr>
          <p:nvPr>
            <p:ph type="pic" sz="quarter" idx="13" hasCustomPrompt="1"/>
          </p:nvPr>
        </p:nvSpPr>
        <p:spPr>
          <a:xfrm>
            <a:off x="4698000" y="1591200"/>
            <a:ext cx="3960812" cy="4338000"/>
          </a:xfrm>
        </p:spPr>
        <p:txBody>
          <a:bodyPr/>
          <a:lstStyle>
            <a:lvl1pPr marL="0" indent="0">
              <a:buNone/>
              <a:defRPr baseline="0"/>
            </a:lvl1pPr>
          </a:lstStyle>
          <a:p>
            <a:r>
              <a:rPr lang="en-GB" noProof="0" dirty="0"/>
              <a:t>Click onto symbol to insert picture</a:t>
            </a:r>
          </a:p>
        </p:txBody>
      </p:sp>
      <p:sp>
        <p:nvSpPr>
          <p:cNvPr id="5" name="Fußzeilenplatzhalter 4"/>
          <p:cNvSpPr>
            <a:spLocks noGrp="1"/>
          </p:cNvSpPr>
          <p:nvPr>
            <p:ph type="ftr" sz="quarter" idx="14"/>
          </p:nvPr>
        </p:nvSpPr>
        <p:spPr/>
        <p:txBody>
          <a:bodyPr/>
          <a:lstStyle/>
          <a:p>
            <a:pPr>
              <a:defRPr/>
            </a:pPr>
            <a:r>
              <a:rPr lang="en-GB" noProof="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490958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a:t>Click here to insert chart title</a:t>
            </a:r>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a:t>Click here to insert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ußzeilenplatzhalter 4"/>
          <p:cNvSpPr>
            <a:spLocks noGrp="1"/>
          </p:cNvSpPr>
          <p:nvPr>
            <p:ph type="ftr" sz="quarter" idx="14"/>
          </p:nvPr>
        </p:nvSpPr>
        <p:spPr/>
        <p:txBody>
          <a:bodyPr/>
          <a:lstStyle/>
          <a:p>
            <a:pPr>
              <a:defRPr/>
            </a:pPr>
            <a:r>
              <a:rPr lang="en-GB" noProof="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733353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a:t>Click here to insert chart title</a:t>
            </a:r>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a:t>Click here to insert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ußzeilenplatzhalter 4"/>
          <p:cNvSpPr>
            <a:spLocks noGrp="1"/>
          </p:cNvSpPr>
          <p:nvPr>
            <p:ph type="ftr" sz="quarter" idx="14"/>
          </p:nvPr>
        </p:nvSpPr>
        <p:spPr/>
        <p:txBody>
          <a:bodyPr/>
          <a:lstStyle/>
          <a:p>
            <a:pPr>
              <a:defRPr/>
            </a:pPr>
            <a:r>
              <a:rPr lang="en-GB" noProof="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a:t>DLR.de  •  Chart </a:t>
            </a:r>
            <a:fld id="{18C7CB6D-895A-4F21-B0E7-2185F6FE5534}" type="slidenum">
              <a:rPr lang="en-GB" noProof="0" smtClean="0"/>
              <a:pPr>
                <a:defRPr/>
              </a:pPr>
              <a:t>‹#›</a:t>
            </a:fld>
            <a:endParaRPr lang="en-GB" noProof="0" dirty="0"/>
          </a:p>
        </p:txBody>
      </p:sp>
      <p:sp>
        <p:nvSpPr>
          <p:cNvPr id="6" name="Textplatzhalter 9"/>
          <p:cNvSpPr>
            <a:spLocks noGrp="1"/>
          </p:cNvSpPr>
          <p:nvPr>
            <p:ph type="body" sz="quarter" idx="16" hasCustomPrompt="1"/>
          </p:nvPr>
        </p:nvSpPr>
        <p:spPr>
          <a:xfrm>
            <a:off x="4698000" y="1591200"/>
            <a:ext cx="3960000" cy="4338000"/>
          </a:xfrm>
        </p:spPr>
        <p:txBody>
          <a:bodyPr/>
          <a:lstStyle/>
          <a:p>
            <a:pPr lvl="0"/>
            <a:r>
              <a:rPr lang="en-GB" noProof="0" dirty="0"/>
              <a:t>Click here to insert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16811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a:t>Click here to insert chart title</a:t>
            </a:r>
          </a:p>
        </p:txBody>
      </p:sp>
      <p:sp>
        <p:nvSpPr>
          <p:cNvPr id="9" name="Textplatzhalter 1"/>
          <p:cNvSpPr>
            <a:spLocks noGrp="1"/>
          </p:cNvSpPr>
          <p:nvPr>
            <p:ph type="body" idx="13" hasCustomPrompt="1"/>
          </p:nvPr>
        </p:nvSpPr>
        <p:spPr>
          <a:xfrm>
            <a:off x="467544" y="1591200"/>
            <a:ext cx="3960000" cy="333425"/>
          </a:xfrm>
        </p:spPr>
        <p:txBody>
          <a:bodyPr/>
          <a:lstStyle>
            <a:lvl1pPr marL="0" indent="0">
              <a:buFontTx/>
              <a:buNone/>
              <a:defRPr b="1"/>
            </a:lvl1pPr>
          </a:lstStyle>
          <a:p>
            <a:pPr lvl="0"/>
            <a:r>
              <a:rPr lang="en-GB" noProof="0" dirty="0"/>
              <a:t>Click here to insert header line</a:t>
            </a:r>
          </a:p>
        </p:txBody>
      </p:sp>
      <p:sp>
        <p:nvSpPr>
          <p:cNvPr id="10" name="Textplatzhalter 1"/>
          <p:cNvSpPr>
            <a:spLocks noGrp="1"/>
          </p:cNvSpPr>
          <p:nvPr>
            <p:ph type="body" idx="14" hasCustomPrompt="1"/>
          </p:nvPr>
        </p:nvSpPr>
        <p:spPr>
          <a:xfrm>
            <a:off x="4698000" y="1591200"/>
            <a:ext cx="3960000" cy="333425"/>
          </a:xfrm>
        </p:spPr>
        <p:txBody>
          <a:bodyPr/>
          <a:lstStyle>
            <a:lvl1pPr marL="0" indent="0">
              <a:buFontTx/>
              <a:buNone/>
              <a:defRPr b="1"/>
            </a:lvl1pPr>
          </a:lstStyle>
          <a:p>
            <a:pPr lvl="0"/>
            <a:r>
              <a:rPr lang="en-GB" noProof="0" dirty="0"/>
              <a:t>Click here to insert header line</a:t>
            </a:r>
          </a:p>
        </p:txBody>
      </p:sp>
      <p:sp>
        <p:nvSpPr>
          <p:cNvPr id="11" name="Textplatzhalter 10"/>
          <p:cNvSpPr>
            <a:spLocks noGrp="1"/>
          </p:cNvSpPr>
          <p:nvPr>
            <p:ph type="body" sz="quarter" idx="15" hasCustomPrompt="1"/>
          </p:nvPr>
        </p:nvSpPr>
        <p:spPr>
          <a:xfrm>
            <a:off x="486000" y="2142000"/>
            <a:ext cx="3960000" cy="3787200"/>
          </a:xfrm>
        </p:spPr>
        <p:txBody>
          <a:bodyPr/>
          <a:lstStyle/>
          <a:p>
            <a:pPr lvl="0"/>
            <a:r>
              <a:rPr lang="en-GB" noProof="0" dirty="0"/>
              <a:t>Click here to insert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2" name="Textplatzhalter 10"/>
          <p:cNvSpPr>
            <a:spLocks noGrp="1"/>
          </p:cNvSpPr>
          <p:nvPr>
            <p:ph type="body" sz="quarter" idx="16" hasCustomPrompt="1"/>
          </p:nvPr>
        </p:nvSpPr>
        <p:spPr>
          <a:xfrm>
            <a:off x="4698000" y="2142000"/>
            <a:ext cx="3960000" cy="3787200"/>
          </a:xfrm>
        </p:spPr>
        <p:txBody>
          <a:bodyPr/>
          <a:lstStyle/>
          <a:p>
            <a:pPr lvl="0"/>
            <a:r>
              <a:rPr lang="en-GB" noProof="0" dirty="0"/>
              <a:t>Click here to insert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ußzeilenplatzhalter 4"/>
          <p:cNvSpPr>
            <a:spLocks noGrp="1"/>
          </p:cNvSpPr>
          <p:nvPr>
            <p:ph type="ftr" sz="quarter" idx="17"/>
          </p:nvPr>
        </p:nvSpPr>
        <p:spPr/>
        <p:txBody>
          <a:bodyPr/>
          <a:lstStyle/>
          <a:p>
            <a:pPr>
              <a:defRPr/>
            </a:pPr>
            <a:r>
              <a:rPr lang="en-GB" noProof="0"/>
              <a:t>&gt; Lecture &gt; Author  •  Document &gt; Date</a:t>
            </a:r>
            <a:endParaRPr lang="en-GB" noProof="0" dirty="0"/>
          </a:p>
        </p:txBody>
      </p:sp>
      <p:sp>
        <p:nvSpPr>
          <p:cNvPr id="6" name="Foliennummernplatzhalter 5"/>
          <p:cNvSpPr>
            <a:spLocks noGrp="1"/>
          </p:cNvSpPr>
          <p:nvPr>
            <p:ph type="sldNum" sz="quarter" idx="18"/>
          </p:nvPr>
        </p:nvSpPr>
        <p:spPr/>
        <p:txBody>
          <a:bodyPr/>
          <a:lstStyle/>
          <a:p>
            <a:pPr>
              <a:defRPr/>
            </a:pPr>
            <a:r>
              <a:rPr lang="en-GB" noProof="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999296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a:t>Click here to insert chart title</a:t>
            </a:r>
          </a:p>
        </p:txBody>
      </p:sp>
      <p:sp>
        <p:nvSpPr>
          <p:cNvPr id="5" name="Fußzeilenplatzhalter 4"/>
          <p:cNvSpPr>
            <a:spLocks noGrp="1"/>
          </p:cNvSpPr>
          <p:nvPr>
            <p:ph type="ftr" sz="quarter" idx="10"/>
          </p:nvPr>
        </p:nvSpPr>
        <p:spPr/>
        <p:txBody>
          <a:bodyPr/>
          <a:lstStyle/>
          <a:p>
            <a:pPr>
              <a:defRPr/>
            </a:pPr>
            <a:r>
              <a:rPr lang="en-GB" noProof="0"/>
              <a:t>&gt; Lecture &gt; Author  •  Document &gt; Date</a:t>
            </a:r>
            <a:endParaRPr lang="en-GB" noProof="0" dirty="0"/>
          </a:p>
        </p:txBody>
      </p:sp>
      <p:sp>
        <p:nvSpPr>
          <p:cNvPr id="6" name="Foliennummernplatzhalter 5"/>
          <p:cNvSpPr>
            <a:spLocks noGrp="1"/>
          </p:cNvSpPr>
          <p:nvPr>
            <p:ph type="sldNum" sz="quarter" idx="11"/>
          </p:nvPr>
        </p:nvSpPr>
        <p:spPr/>
        <p:txBody>
          <a:bodyPr/>
          <a:lstStyle/>
          <a:p>
            <a:pPr>
              <a:defRPr/>
            </a:pPr>
            <a:r>
              <a:rPr lang="en-GB" noProof="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774471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392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09272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8" descr="\\psf\Host\Users\cd\Desktop\Startbild_4zu3-Fuss.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6307138"/>
            <a:ext cx="91440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6000" y="648000"/>
            <a:ext cx="8172000"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a:t>Click here to insert chart title</a:t>
            </a:r>
          </a:p>
        </p:txBody>
      </p:sp>
      <p:sp>
        <p:nvSpPr>
          <p:cNvPr id="10" name="Rectangle 3"/>
          <p:cNvSpPr>
            <a:spLocks noGrp="1" noChangeArrowheads="1"/>
          </p:cNvSpPr>
          <p:nvPr>
            <p:ph type="body" idx="1"/>
          </p:nvPr>
        </p:nvSpPr>
        <p:spPr bwMode="auto">
          <a:xfrm>
            <a:off x="485999" y="1591200"/>
            <a:ext cx="81720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a:t>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Rectangle 50"/>
          <p:cNvSpPr>
            <a:spLocks noGrp="1" noChangeArrowheads="1"/>
          </p:cNvSpPr>
          <p:nvPr>
            <p:ph type="sldNum" sz="quarter" idx="4"/>
          </p:nvPr>
        </p:nvSpPr>
        <p:spPr bwMode="auto">
          <a:xfrm>
            <a:off x="486000" y="125999"/>
            <a:ext cx="1044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800" kern="1200">
                <a:solidFill>
                  <a:srgbClr val="686868"/>
                </a:solidFill>
                <a:latin typeface="Arial" charset="0"/>
                <a:ea typeface="ヒラギノ角ゴ Pro W3" charset="-128"/>
                <a:cs typeface="+mn-cs"/>
              </a:defRPr>
            </a:lvl1pPr>
          </a:lstStyle>
          <a:p>
            <a:pPr>
              <a:defRPr/>
            </a:pPr>
            <a:r>
              <a:rPr lang="en-GB" noProof="0" dirty="0"/>
              <a:t>DLR.de  •  Chart </a:t>
            </a:r>
            <a:fld id="{18C7CB6D-895A-4F21-B0E7-2185F6FE5534}" type="slidenum">
              <a:rPr lang="en-GB" noProof="0" smtClean="0"/>
              <a:pPr>
                <a:defRPr/>
              </a:pPr>
              <a:t>‹#›</a:t>
            </a:fld>
            <a:endParaRPr lang="en-GB" noProof="0" dirty="0"/>
          </a:p>
        </p:txBody>
      </p:sp>
      <p:sp>
        <p:nvSpPr>
          <p:cNvPr id="8" name="Rectangle 51"/>
          <p:cNvSpPr>
            <a:spLocks noGrp="1" noChangeArrowheads="1"/>
          </p:cNvSpPr>
          <p:nvPr>
            <p:ph type="ftr" sz="quarter" idx="3"/>
          </p:nvPr>
        </p:nvSpPr>
        <p:spPr bwMode="auto">
          <a:xfrm>
            <a:off x="1529999" y="125999"/>
            <a:ext cx="7128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800">
                <a:solidFill>
                  <a:srgbClr val="686868"/>
                </a:solidFill>
                <a:latin typeface="Arial" pitchFamily="34" charset="0"/>
                <a:cs typeface="+mn-cs"/>
              </a:defRPr>
            </a:lvl1pPr>
          </a:lstStyle>
          <a:p>
            <a:pPr>
              <a:defRPr/>
            </a:pPr>
            <a:r>
              <a:rPr lang="en-GB" noProof="0" dirty="0"/>
              <a:t>&gt; Lecture &gt; Author  •  Document &gt; Date</a:t>
            </a:r>
          </a:p>
        </p:txBody>
      </p:sp>
      <p:pic>
        <p:nvPicPr>
          <p:cNvPr id="11" name="Grafik 10" descr="dlr_signet.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4963" y="6143625"/>
            <a:ext cx="5715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367548"/>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4" r:id="rId4"/>
    <p:sldLayoutId id="2147483665" r:id="rId5"/>
    <p:sldLayoutId id="2147483661" r:id="rId6"/>
    <p:sldLayoutId id="2147483662" r:id="rId7"/>
    <p:sldLayoutId id="2147483663" r:id="rId8"/>
    <p:sldLayoutId id="2147483666" r:id="rId9"/>
  </p:sldLayoutIdLst>
  <p:hf hdr="0" dt="0"/>
  <p:txStyles>
    <p:titleStyle>
      <a:lvl1pPr algn="l" defTabSz="914400" rtl="0" eaLnBrk="1" latinLnBrk="0" hangingPunct="1">
        <a:spcBef>
          <a:spcPct val="0"/>
        </a:spcBef>
        <a:buNone/>
        <a:defRPr sz="2400" b="1" kern="1200">
          <a:solidFill>
            <a:srgbClr val="686868"/>
          </a:solidFill>
          <a:latin typeface="Arial" pitchFamily="34" charset="0"/>
          <a:ea typeface="+mj-ea"/>
          <a:cs typeface="Arial"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a:xfrm>
            <a:off x="878400" y="1573200"/>
            <a:ext cx="7779600" cy="1135720"/>
          </a:xfrm>
        </p:spPr>
        <p:txBody>
          <a:bodyPr/>
          <a:lstStyle/>
          <a:p>
            <a:r>
              <a:rPr lang="en-GB" dirty="0"/>
              <a:t>Evaluation and improvement of a dual-channel method for the detection and quantification of high-temperature events on </a:t>
            </a:r>
            <a:r>
              <a:rPr lang="en-GB" dirty="0" err="1"/>
              <a:t>FireBIRD</a:t>
            </a:r>
            <a:r>
              <a:rPr lang="en-GB" dirty="0"/>
              <a:t> data</a:t>
            </a:r>
          </a:p>
        </p:txBody>
      </p:sp>
      <p:sp>
        <p:nvSpPr>
          <p:cNvPr id="4" name="Fußzeilenplatzhalter 3"/>
          <p:cNvSpPr>
            <a:spLocks noGrp="1"/>
          </p:cNvSpPr>
          <p:nvPr>
            <p:ph type="ftr" sz="quarter" idx="10"/>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1"/>
          </p:nvPr>
        </p:nvSpPr>
        <p:spPr/>
        <p:txBody>
          <a:bodyPr/>
          <a:lstStyle/>
          <a:p>
            <a:r>
              <a:rPr lang="en-GB" noProof="0"/>
              <a:t>DLR.de  •  Chart </a:t>
            </a:r>
            <a:fld id="{18C7CB6D-895A-4F21-B0E7-2185F6FE5534}" type="slidenum">
              <a:rPr lang="en-GB" noProof="0" smtClean="0"/>
              <a:pPr/>
              <a:t>1</a:t>
            </a:fld>
            <a:endParaRPr lang="en-GB" noProof="0" dirty="0"/>
          </a:p>
        </p:txBody>
      </p:sp>
      <p:sp>
        <p:nvSpPr>
          <p:cNvPr id="6" name="Untertitel 5"/>
          <p:cNvSpPr>
            <a:spLocks noGrp="1"/>
          </p:cNvSpPr>
          <p:nvPr>
            <p:ph type="subTitle" idx="1"/>
          </p:nvPr>
        </p:nvSpPr>
        <p:spPr>
          <a:xfrm>
            <a:off x="878400" y="2780927"/>
            <a:ext cx="7779600" cy="8010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de-DE" dirty="0"/>
              <a:t>Penghua Li, </a:t>
            </a:r>
            <a:r>
              <a:rPr lang="de-DE" dirty="0" err="1"/>
              <a:t>October</a:t>
            </a:r>
            <a:r>
              <a:rPr lang="de-DE" dirty="0"/>
              <a:t> 04, 2017</a:t>
            </a:r>
          </a:p>
        </p:txBody>
      </p:sp>
    </p:spTree>
    <p:extLst>
      <p:ext uri="{BB962C8B-B14F-4D97-AF65-F5344CB8AC3E}">
        <p14:creationId xmlns:p14="http://schemas.microsoft.com/office/powerpoint/2010/main" val="3611010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1224136"/>
          </a:xfrm>
        </p:spPr>
        <p:txBody>
          <a:bodyPr/>
          <a:lstStyle/>
          <a:p>
            <a:pPr marL="0" indent="0">
              <a:buNone/>
            </a:pPr>
            <a:r>
              <a:rPr lang="en-GB" dirty="0"/>
              <a:t>To see whether the temperature results derived from the MITIP are reliable or not, firstly we compare them with MODIS temperature products, namely MODIS Sea Surface Temperature (SST) and MODIS Land Surface Temperature (LST), to see its performance under normal temperature environments.</a:t>
            </a:r>
          </a:p>
        </p:txBody>
      </p:sp>
      <p:sp>
        <p:nvSpPr>
          <p:cNvPr id="2" name="Titel 1"/>
          <p:cNvSpPr>
            <a:spLocks noGrp="1"/>
          </p:cNvSpPr>
          <p:nvPr>
            <p:ph type="title"/>
          </p:nvPr>
        </p:nvSpPr>
        <p:spPr>
          <a:xfrm>
            <a:off x="486000" y="648001"/>
            <a:ext cx="8172000" cy="476744"/>
          </a:xfrm>
        </p:spPr>
        <p:txBody>
          <a:bodyPr/>
          <a:lstStyle/>
          <a:p>
            <a:r>
              <a:rPr lang="en-GB" dirty="0"/>
              <a:t>3. Validation and improvement of the MITIP</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10</a:t>
            </a:fld>
            <a:endParaRPr lang="en-GB" noProof="0" dirty="0"/>
          </a:p>
        </p:txBody>
      </p:sp>
      <p:sp>
        <p:nvSpPr>
          <p:cNvPr id="6" name="TextBox 5"/>
          <p:cNvSpPr txBox="1"/>
          <p:nvPr/>
        </p:nvSpPr>
        <p:spPr>
          <a:xfrm>
            <a:off x="467544" y="2328684"/>
            <a:ext cx="8208912" cy="553998"/>
          </a:xfrm>
          <a:prstGeom prst="rect">
            <a:avLst/>
          </a:prstGeom>
          <a:noFill/>
        </p:spPr>
        <p:txBody>
          <a:bodyPr wrap="square" lIns="0" tIns="0" rIns="0" bIns="0" rtlCol="0">
            <a:spAutoFit/>
          </a:bodyPr>
          <a:lstStyle/>
          <a:p>
            <a:r>
              <a:rPr lang="en-GB" dirty="0">
                <a:latin typeface="Arial" pitchFamily="34" charset="0"/>
                <a:cs typeface="Arial" pitchFamily="34" charset="0"/>
              </a:rPr>
              <a:t>Here we select two test sites whose imageries mainly covered by sea (Etna) and homogeneous landscape (Libya) respectively.</a:t>
            </a:r>
            <a:endParaRPr lang="en-US" dirty="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811" y="2939526"/>
            <a:ext cx="2088232" cy="3443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7903" y="2882682"/>
            <a:ext cx="1949258" cy="344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259632" y="4437112"/>
            <a:ext cx="602729" cy="276999"/>
          </a:xfrm>
          <a:prstGeom prst="rect">
            <a:avLst/>
          </a:prstGeom>
          <a:noFill/>
        </p:spPr>
        <p:txBody>
          <a:bodyPr wrap="none" lIns="0" tIns="0" rIns="0" bIns="0" rtlCol="0">
            <a:spAutoFit/>
          </a:bodyPr>
          <a:lstStyle/>
          <a:p>
            <a:r>
              <a:rPr lang="de-DE" dirty="0" err="1">
                <a:latin typeface="Arial" pitchFamily="34" charset="0"/>
                <a:cs typeface="Arial" pitchFamily="34" charset="0"/>
              </a:rPr>
              <a:t>Etna</a:t>
            </a:r>
            <a:r>
              <a:rPr lang="de-DE" dirty="0">
                <a:latin typeface="Arial" pitchFamily="34" charset="0"/>
                <a:cs typeface="Arial" pitchFamily="34" charset="0"/>
              </a:rPr>
              <a:t>: </a:t>
            </a:r>
            <a:endParaRPr lang="en-US" dirty="0">
              <a:latin typeface="Arial" pitchFamily="34" charset="0"/>
              <a:cs typeface="Arial" pitchFamily="34" charset="0"/>
            </a:endParaRPr>
          </a:p>
        </p:txBody>
      </p:sp>
      <p:sp>
        <p:nvSpPr>
          <p:cNvPr id="8" name="TextBox 7"/>
          <p:cNvSpPr txBox="1"/>
          <p:nvPr/>
        </p:nvSpPr>
        <p:spPr>
          <a:xfrm>
            <a:off x="4860032" y="4437111"/>
            <a:ext cx="820738" cy="276999"/>
          </a:xfrm>
          <a:prstGeom prst="rect">
            <a:avLst/>
          </a:prstGeom>
          <a:noFill/>
        </p:spPr>
        <p:txBody>
          <a:bodyPr wrap="none" lIns="0" tIns="0" rIns="0" bIns="0" rtlCol="0">
            <a:spAutoFit/>
          </a:bodyPr>
          <a:lstStyle/>
          <a:p>
            <a:r>
              <a:rPr lang="de-DE" dirty="0">
                <a:latin typeface="Arial" pitchFamily="34" charset="0"/>
                <a:cs typeface="Arial" pitchFamily="34" charset="0"/>
              </a:rPr>
              <a:t>Libya-1:</a:t>
            </a:r>
            <a:endParaRPr lang="en-US" dirty="0">
              <a:latin typeface="Arial" pitchFamily="34" charset="0"/>
              <a:cs typeface="Arial" pitchFamily="34" charset="0"/>
            </a:endParaRPr>
          </a:p>
        </p:txBody>
      </p:sp>
    </p:spTree>
    <p:extLst>
      <p:ext uri="{BB962C8B-B14F-4D97-AF65-F5344CB8AC3E}">
        <p14:creationId xmlns:p14="http://schemas.microsoft.com/office/powerpoint/2010/main" val="3768430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51517" y="1196752"/>
            <a:ext cx="6093593" cy="1512168"/>
          </a:xfrm>
        </p:spPr>
        <p:txBody>
          <a:bodyPr/>
          <a:lstStyle/>
          <a:p>
            <a:pPr marL="0" indent="0">
              <a:buNone/>
            </a:pPr>
            <a:r>
              <a:rPr lang="en-GB" dirty="0"/>
              <a:t>The comparisons are done as follows (Etna as example):</a:t>
            </a:r>
          </a:p>
          <a:p>
            <a:r>
              <a:rPr lang="en-GB" dirty="0"/>
              <a:t>The MODIS temperature products are </a:t>
            </a:r>
            <a:r>
              <a:rPr lang="en-GB" dirty="0" err="1"/>
              <a:t>reprojected</a:t>
            </a:r>
            <a:r>
              <a:rPr lang="en-GB" dirty="0"/>
              <a:t> into the same projection as TET-1 imagery, then resampled into same pixel size and clip into the same size as TET-1 imagery.</a:t>
            </a:r>
          </a:p>
        </p:txBody>
      </p:sp>
      <p:sp>
        <p:nvSpPr>
          <p:cNvPr id="2" name="Titel 1"/>
          <p:cNvSpPr>
            <a:spLocks noGrp="1"/>
          </p:cNvSpPr>
          <p:nvPr>
            <p:ph type="title"/>
          </p:nvPr>
        </p:nvSpPr>
        <p:spPr>
          <a:xfrm>
            <a:off x="486000" y="648001"/>
            <a:ext cx="8172000" cy="476744"/>
          </a:xfrm>
        </p:spPr>
        <p:txBody>
          <a:bodyPr/>
          <a:lstStyle/>
          <a:p>
            <a:r>
              <a:rPr lang="en-GB" dirty="0"/>
              <a:t>3. Validation and improvement of the MITIP</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11</a:t>
            </a:fld>
            <a:endParaRPr lang="en-GB" noProof="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113" y="1200175"/>
            <a:ext cx="2893451"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251517" y="2708920"/>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differences of the temperature between the MITIP temperature results and MODIS temperature products are computed through the whole imagery.</a:t>
            </a:r>
          </a:p>
        </p:txBody>
      </p:sp>
      <p:sp>
        <p:nvSpPr>
          <p:cNvPr id="10" name="Textplatzhalter 2"/>
          <p:cNvSpPr txBox="1">
            <a:spLocks/>
          </p:cNvSpPr>
          <p:nvPr/>
        </p:nvSpPr>
        <p:spPr bwMode="auto">
          <a:xfrm>
            <a:off x="251517" y="3645024"/>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Several (3 – 5) sub-areas which are cloud-free and homogeneous </a:t>
            </a:r>
            <a:r>
              <a:rPr lang="en-US" altLang="zh-CN" dirty="0"/>
              <a:t>in </a:t>
            </a:r>
            <a:r>
              <a:rPr lang="en-GB" dirty="0"/>
              <a:t>all scenes of one test site are selected.</a:t>
            </a:r>
          </a:p>
        </p:txBody>
      </p:sp>
      <mc:AlternateContent xmlns:mc="http://schemas.openxmlformats.org/markup-compatibility/2006">
        <mc:Choice xmlns:a14="http://schemas.microsoft.com/office/drawing/2010/main" Requires="a14">
          <p:sp>
            <p:nvSpPr>
              <p:cNvPr id="12" name="Textplatzhalter 2"/>
              <p:cNvSpPr txBox="1">
                <a:spLocks/>
              </p:cNvSpPr>
              <p:nvPr/>
            </p:nvSpPr>
            <p:spPr bwMode="auto">
              <a:xfrm>
                <a:off x="251517" y="4581128"/>
                <a:ext cx="6093593" cy="14401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Outliers are filtered out and the mean of the temperature differences </a:t>
                </a:r>
                <a14:m>
                  <m:oMath xmlns:m="http://schemas.openxmlformats.org/officeDocument/2006/math">
                    <m:sSub>
                      <m:sSubPr>
                        <m:ctrlPr>
                          <a:rPr lang="de-DE" i="1">
                            <a:latin typeface="Cambria Math" panose="02040503050406030204" pitchFamily="18" charset="0"/>
                          </a:rPr>
                        </m:ctrlPr>
                      </m:sSubPr>
                      <m:e>
                        <m:r>
                          <a:rPr lang="de-DE" i="1">
                            <a:latin typeface="Cambria Math"/>
                          </a:rPr>
                          <m:t>𝑇</m:t>
                        </m:r>
                      </m:e>
                      <m:sub>
                        <m:r>
                          <a:rPr lang="de-DE" i="1">
                            <a:latin typeface="Cambria Math"/>
                          </a:rPr>
                          <m:t>𝑑</m:t>
                        </m:r>
                      </m:sub>
                    </m:sSub>
                  </m:oMath>
                </a14:m>
                <a:r>
                  <a:rPr lang="en-GB" dirty="0"/>
                  <a:t> inside one sub-area are computed;</a:t>
                </a:r>
              </a:p>
              <a:p>
                <a:r>
                  <a:rPr lang="en-GB" dirty="0"/>
                  <a:t>Finally, the mean values </a:t>
                </a:r>
                <a14:m>
                  <m:oMath xmlns:m="http://schemas.openxmlformats.org/officeDocument/2006/math">
                    <m:sSub>
                      <m:sSubPr>
                        <m:ctrlPr>
                          <a:rPr lang="de-DE" i="1">
                            <a:latin typeface="Cambria Math" panose="02040503050406030204" pitchFamily="18" charset="0"/>
                          </a:rPr>
                        </m:ctrlPr>
                      </m:sSubPr>
                      <m:e>
                        <m:acc>
                          <m:accPr>
                            <m:chr m:val="̅"/>
                            <m:ctrlPr>
                              <a:rPr lang="en-GB" i="1">
                                <a:latin typeface="Cambria Math" panose="02040503050406030204" pitchFamily="18" charset="0"/>
                              </a:rPr>
                            </m:ctrlPr>
                          </m:accPr>
                          <m:e>
                            <m:r>
                              <a:rPr lang="de-DE" i="1">
                                <a:latin typeface="Cambria Math"/>
                              </a:rPr>
                              <m:t>𝑇</m:t>
                            </m:r>
                          </m:e>
                        </m:acc>
                      </m:e>
                      <m:sub>
                        <m:r>
                          <a:rPr lang="de-DE" i="1">
                            <a:latin typeface="Cambria Math"/>
                          </a:rPr>
                          <m:t>𝑑</m:t>
                        </m:r>
                      </m:sub>
                    </m:sSub>
                  </m:oMath>
                </a14:m>
                <a:r>
                  <a:rPr lang="en-GB" dirty="0"/>
                  <a:t> of all sub-areas’ </a:t>
                </a:r>
                <a14:m>
                  <m:oMath xmlns:m="http://schemas.openxmlformats.org/officeDocument/2006/math">
                    <m:sSub>
                      <m:sSubPr>
                        <m:ctrlPr>
                          <a:rPr lang="de-DE" i="1">
                            <a:latin typeface="Cambria Math" panose="02040503050406030204" pitchFamily="18" charset="0"/>
                          </a:rPr>
                        </m:ctrlPr>
                      </m:sSubPr>
                      <m:e>
                        <m:r>
                          <a:rPr lang="de-DE" i="1">
                            <a:latin typeface="Cambria Math"/>
                          </a:rPr>
                          <m:t>𝑇</m:t>
                        </m:r>
                      </m:e>
                      <m:sub>
                        <m:r>
                          <a:rPr lang="de-DE" i="1">
                            <a:latin typeface="Cambria Math"/>
                          </a:rPr>
                          <m:t>𝑑</m:t>
                        </m:r>
                      </m:sub>
                    </m:sSub>
                  </m:oMath>
                </a14:m>
                <a:r>
                  <a:rPr lang="en-GB" dirty="0"/>
                  <a:t> are computed to </a:t>
                </a:r>
                <a:r>
                  <a:rPr lang="en-US" altLang="zh-CN" dirty="0"/>
                  <a:t>represent</a:t>
                </a:r>
                <a:r>
                  <a:rPr lang="en-GB" dirty="0"/>
                  <a:t> the temperature difference between the MODIS SST and the results of MITIP of that scene.</a:t>
                </a:r>
              </a:p>
            </p:txBody>
          </p:sp>
        </mc:Choice>
        <mc:Fallback>
          <p:sp>
            <p:nvSpPr>
              <p:cNvPr id="12" name="Textplatzhalter 2"/>
              <p:cNvSpPr txBox="1">
                <a:spLocks noRot="1" noChangeAspect="1" noMove="1" noResize="1" noEditPoints="1" noAdjustHandles="1" noChangeArrowheads="1" noChangeShapeType="1" noTextEdit="1"/>
              </p:cNvSpPr>
              <p:nvPr/>
            </p:nvSpPr>
            <p:spPr bwMode="auto">
              <a:xfrm>
                <a:off x="251517" y="4581128"/>
                <a:ext cx="6093593" cy="1440160"/>
              </a:xfrm>
              <a:prstGeom prst="rect">
                <a:avLst/>
              </a:prstGeom>
              <a:blipFill>
                <a:blip r:embed="rId3"/>
                <a:stretch>
                  <a:fillRect l="-2100" t="-5485" r="-600" b="-2700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035" y="1200175"/>
            <a:ext cx="2513605"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934" y="1200175"/>
            <a:ext cx="2843808" cy="4649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4889" y="1130822"/>
            <a:ext cx="2613898"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6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57400" y="1124744"/>
                <a:ext cx="8172000" cy="1440160"/>
              </a:xfrm>
            </p:spPr>
            <p:txBody>
              <a:bodyPr/>
              <a:lstStyle/>
              <a:p>
                <a:pPr marL="0" indent="0">
                  <a:buNone/>
                </a:pPr>
                <a:r>
                  <a:rPr lang="en-GB" dirty="0"/>
                  <a:t>The emissivity map from ASTER Global Emissivity Database contains 5 bands. There are two bands, namely band 11 (</a:t>
                </a:r>
                <a14:m>
                  <m:oMath xmlns:m="http://schemas.openxmlformats.org/officeDocument/2006/math">
                    <m:r>
                      <a:rPr lang="de-DE" b="0" i="1" smtClean="0">
                        <a:latin typeface="Cambria Math"/>
                      </a:rPr>
                      <m:t>8.6</m:t>
                    </m:r>
                    <m:r>
                      <a:rPr lang="de-DE" b="0" i="1" smtClean="0">
                        <a:latin typeface="Cambria Math"/>
                        <a:ea typeface="Cambria Math"/>
                      </a:rPr>
                      <m:t>𝜇</m:t>
                    </m:r>
                    <m:r>
                      <a:rPr lang="de-DE" b="0" i="1" smtClean="0">
                        <a:latin typeface="Cambria Math"/>
                        <a:ea typeface="Cambria Math"/>
                      </a:rPr>
                      <m:t>𝑚</m:t>
                    </m:r>
                  </m:oMath>
                </a14:m>
                <a:r>
                  <a:rPr lang="en-GB" dirty="0"/>
                  <a:t>) and band 12 (</a:t>
                </a:r>
                <a14:m>
                  <m:oMath xmlns:m="http://schemas.openxmlformats.org/officeDocument/2006/math">
                    <m:r>
                      <a:rPr lang="de-DE" b="0" i="1" smtClean="0">
                        <a:latin typeface="Cambria Math"/>
                      </a:rPr>
                      <m:t>9.1</m:t>
                    </m:r>
                    <m:r>
                      <a:rPr lang="de-DE" i="1">
                        <a:latin typeface="Cambria Math"/>
                        <a:ea typeface="Cambria Math"/>
                      </a:rPr>
                      <m:t>𝜇</m:t>
                    </m:r>
                    <m:r>
                      <a:rPr lang="de-DE" i="1">
                        <a:latin typeface="Cambria Math"/>
                        <a:ea typeface="Cambria Math"/>
                      </a:rPr>
                      <m:t>𝑚</m:t>
                    </m:r>
                  </m:oMath>
                </a14:m>
                <a:r>
                  <a:rPr lang="en-GB" dirty="0"/>
                  <a:t>) fall in TET-1 imagery’s TIR band (</a:t>
                </a:r>
                <a14:m>
                  <m:oMath xmlns:m="http://schemas.openxmlformats.org/officeDocument/2006/math">
                    <m:r>
                      <a:rPr lang="de-DE" i="1">
                        <a:latin typeface="Cambria Math"/>
                      </a:rPr>
                      <m:t>8.</m:t>
                    </m:r>
                    <m:r>
                      <a:rPr lang="de-DE" b="0" i="1" smtClean="0">
                        <a:latin typeface="Cambria Math"/>
                      </a:rPr>
                      <m:t>5−9.3</m:t>
                    </m:r>
                    <m:r>
                      <a:rPr lang="de-DE" i="1">
                        <a:latin typeface="Cambria Math"/>
                        <a:ea typeface="Cambria Math"/>
                      </a:rPr>
                      <m:t>𝜇</m:t>
                    </m:r>
                    <m:r>
                      <a:rPr lang="de-DE" i="1">
                        <a:latin typeface="Cambria Math"/>
                        <a:ea typeface="Cambria Math"/>
                      </a:rPr>
                      <m:t>𝑚</m:t>
                    </m:r>
                  </m:oMath>
                </a14:m>
                <a:r>
                  <a:rPr lang="en-GB" dirty="0"/>
                  <a:t>). So there comes a problem which band of the emissivity map should be used. This problem would be considered under different circumstances.</a:t>
                </a:r>
              </a:p>
              <a:p>
                <a:pPr marL="0" indent="0">
                  <a:buNone/>
                </a:pP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57400" y="1124744"/>
                <a:ext cx="8172000" cy="1440160"/>
              </a:xfrm>
              <a:blipFill rotWithShape="1">
                <a:blip r:embed="rId2"/>
                <a:stretch>
                  <a:fillRect l="-1715" t="-5508" r="-1864" b="-5085"/>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3.1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12</a:t>
            </a:fld>
            <a:endParaRPr lang="en-GB" noProof="0" dirty="0"/>
          </a:p>
        </p:txBody>
      </p:sp>
      <mc:AlternateContent xmlns:mc="http://schemas.openxmlformats.org/markup-compatibility/2006" xmlns:a14="http://schemas.microsoft.com/office/drawing/2010/main">
        <mc:Choice Requires="a14">
          <p:sp>
            <p:nvSpPr>
              <p:cNvPr id="6" name="TextBox 5"/>
              <p:cNvSpPr txBox="1"/>
              <p:nvPr/>
            </p:nvSpPr>
            <p:spPr>
              <a:xfrm>
                <a:off x="467544" y="2636912"/>
                <a:ext cx="8208912" cy="1107996"/>
              </a:xfrm>
              <a:prstGeom prst="rect">
                <a:avLst/>
              </a:prstGeom>
              <a:noFill/>
            </p:spPr>
            <p:txBody>
              <a:bodyPr wrap="square" lIns="0" tIns="0" rIns="0" bIns="0" rtlCol="0">
                <a:spAutoFit/>
              </a:bodyPr>
              <a:lstStyle/>
              <a:p>
                <a:r>
                  <a:rPr lang="de-DE" dirty="0" err="1">
                    <a:latin typeface="Arial" pitchFamily="34" charset="0"/>
                    <a:cs typeface="Arial" pitchFamily="34" charset="0"/>
                  </a:rPr>
                  <a:t>Since</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emissivities</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a:t>
                </a:r>
                <a:r>
                  <a:rPr lang="de-DE" dirty="0" err="1">
                    <a:latin typeface="Arial" pitchFamily="34" charset="0"/>
                    <a:cs typeface="Arial" pitchFamily="34" charset="0"/>
                  </a:rPr>
                  <a:t>water</a:t>
                </a:r>
                <a:r>
                  <a:rPr lang="de-DE" dirty="0">
                    <a:latin typeface="Arial" pitchFamily="34" charset="0"/>
                    <a:cs typeface="Arial" pitchFamily="34" charset="0"/>
                  </a:rPr>
                  <a:t> </a:t>
                </a:r>
                <a:r>
                  <a:rPr lang="de-DE" dirty="0" err="1">
                    <a:latin typeface="Arial" pitchFamily="34" charset="0"/>
                    <a:cs typeface="Arial" pitchFamily="34" charset="0"/>
                  </a:rPr>
                  <a:t>body</a:t>
                </a:r>
                <a:r>
                  <a:rPr lang="de-DE" dirty="0">
                    <a:latin typeface="Arial" pitchFamily="34" charset="0"/>
                    <a:cs typeface="Arial" pitchFamily="34" charset="0"/>
                  </a:rPr>
                  <a:t> in </a:t>
                </a:r>
                <a:r>
                  <a:rPr lang="de-DE" dirty="0" err="1">
                    <a:latin typeface="Arial" pitchFamily="34" charset="0"/>
                    <a:cs typeface="Arial" pitchFamily="34" charset="0"/>
                  </a:rPr>
                  <a:t>these</a:t>
                </a:r>
                <a:r>
                  <a:rPr lang="de-DE" dirty="0">
                    <a:latin typeface="Arial" pitchFamily="34" charset="0"/>
                    <a:cs typeface="Arial" pitchFamily="34" charset="0"/>
                  </a:rPr>
                  <a:t> </a:t>
                </a:r>
                <a:r>
                  <a:rPr lang="de-DE" dirty="0" err="1">
                    <a:latin typeface="Arial" pitchFamily="34" charset="0"/>
                    <a:cs typeface="Arial" pitchFamily="34" charset="0"/>
                  </a:rPr>
                  <a:t>two</a:t>
                </a:r>
                <a:r>
                  <a:rPr lang="de-DE" dirty="0">
                    <a:latin typeface="Arial" pitchFamily="34" charset="0"/>
                    <a:cs typeface="Arial" pitchFamily="34" charset="0"/>
                  </a:rPr>
                  <a:t> </a:t>
                </a:r>
                <a:r>
                  <a:rPr lang="de-DE" dirty="0" err="1">
                    <a:latin typeface="Arial" pitchFamily="34" charset="0"/>
                    <a:cs typeface="Arial" pitchFamily="34" charset="0"/>
                  </a:rPr>
                  <a:t>bands</a:t>
                </a:r>
                <a:r>
                  <a:rPr lang="de-DE" dirty="0">
                    <a:latin typeface="Arial" pitchFamily="34" charset="0"/>
                    <a:cs typeface="Arial" pitchFamily="34" charset="0"/>
                  </a:rPr>
                  <a:t> </a:t>
                </a:r>
                <a:r>
                  <a:rPr lang="de-DE" dirty="0" err="1">
                    <a:latin typeface="Arial" pitchFamily="34" charset="0"/>
                    <a:cs typeface="Arial" pitchFamily="34" charset="0"/>
                  </a:rPr>
                  <a:t>are</a:t>
                </a:r>
                <a:r>
                  <a:rPr lang="de-DE" dirty="0">
                    <a:latin typeface="Arial" pitchFamily="34" charset="0"/>
                    <a:cs typeface="Arial" pitchFamily="34" charset="0"/>
                  </a:rPr>
                  <a:t> </a:t>
                </a:r>
                <a:r>
                  <a:rPr lang="de-DE" dirty="0" err="1">
                    <a:latin typeface="Arial" pitchFamily="34" charset="0"/>
                    <a:cs typeface="Arial" pitchFamily="34" charset="0"/>
                  </a:rPr>
                  <a:t>very</a:t>
                </a:r>
                <a:r>
                  <a:rPr lang="de-DE" dirty="0">
                    <a:latin typeface="Arial" pitchFamily="34" charset="0"/>
                    <a:cs typeface="Arial" pitchFamily="34" charset="0"/>
                  </a:rPr>
                  <a:t> </a:t>
                </a:r>
                <a:r>
                  <a:rPr lang="de-DE" dirty="0" err="1">
                    <a:latin typeface="Arial" pitchFamily="34" charset="0"/>
                    <a:cs typeface="Arial" pitchFamily="34" charset="0"/>
                  </a:rPr>
                  <a:t>close</a:t>
                </a:r>
                <a:r>
                  <a:rPr lang="de-DE" dirty="0">
                    <a:latin typeface="Arial" pitchFamily="34" charset="0"/>
                    <a:cs typeface="Arial" pitchFamily="34" charset="0"/>
                  </a:rPr>
                  <a:t>, 0.984 </a:t>
                </a:r>
                <a:r>
                  <a:rPr lang="de-DE" dirty="0" err="1">
                    <a:latin typeface="Arial" pitchFamily="34" charset="0"/>
                    <a:cs typeface="Arial" pitchFamily="34" charset="0"/>
                  </a:rPr>
                  <a:t>and</a:t>
                </a:r>
                <a:r>
                  <a:rPr lang="de-DE" dirty="0">
                    <a:latin typeface="Arial" pitchFamily="34" charset="0"/>
                    <a:cs typeface="Arial" pitchFamily="34" charset="0"/>
                  </a:rPr>
                  <a:t> 0.985 </a:t>
                </a:r>
                <a:r>
                  <a:rPr lang="de-DE" dirty="0" err="1">
                    <a:latin typeface="Arial" pitchFamily="34" charset="0"/>
                    <a:cs typeface="Arial" pitchFamily="34" charset="0"/>
                  </a:rPr>
                  <a:t>respectively</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effects</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different </a:t>
                </a:r>
                <a:r>
                  <a:rPr lang="de-DE" dirty="0" err="1">
                    <a:latin typeface="Arial" pitchFamily="34" charset="0"/>
                    <a:cs typeface="Arial" pitchFamily="34" charset="0"/>
                  </a:rPr>
                  <a:t>emissivities</a:t>
                </a:r>
                <a:r>
                  <a:rPr lang="de-DE" dirty="0">
                    <a:latin typeface="Arial" pitchFamily="34" charset="0"/>
                    <a:cs typeface="Arial" pitchFamily="34" charset="0"/>
                  </a:rPr>
                  <a:t> </a:t>
                </a:r>
                <a:r>
                  <a:rPr lang="de-DE" dirty="0" err="1">
                    <a:latin typeface="Arial" pitchFamily="34" charset="0"/>
                    <a:cs typeface="Arial" pitchFamily="34" charset="0"/>
                  </a:rPr>
                  <a:t>can</a:t>
                </a:r>
                <a:r>
                  <a:rPr lang="de-DE" dirty="0">
                    <a:latin typeface="Arial" pitchFamily="34" charset="0"/>
                    <a:cs typeface="Arial" pitchFamily="34" charset="0"/>
                  </a:rPr>
                  <a:t> </a:t>
                </a:r>
                <a:r>
                  <a:rPr lang="de-DE" dirty="0" err="1">
                    <a:latin typeface="Arial" pitchFamily="34" charset="0"/>
                    <a:cs typeface="Arial" pitchFamily="34" charset="0"/>
                  </a:rPr>
                  <a:t>be</a:t>
                </a:r>
                <a:r>
                  <a:rPr lang="de-DE" dirty="0">
                    <a:latin typeface="Arial" pitchFamily="34" charset="0"/>
                    <a:cs typeface="Arial" pitchFamily="34" charset="0"/>
                  </a:rPr>
                  <a:t> </a:t>
                </a:r>
                <a:r>
                  <a:rPr lang="de-DE" dirty="0" err="1">
                    <a:latin typeface="Arial" pitchFamily="34" charset="0"/>
                    <a:cs typeface="Arial" pitchFamily="34" charset="0"/>
                  </a:rPr>
                  <a:t>neglected</a:t>
                </a:r>
                <a:r>
                  <a:rPr lang="de-DE" dirty="0">
                    <a:latin typeface="Arial" pitchFamily="34" charset="0"/>
                    <a:cs typeface="Arial" pitchFamily="34" charset="0"/>
                  </a:rPr>
                  <a:t> </a:t>
                </a:r>
                <a:r>
                  <a:rPr lang="de-DE" dirty="0" err="1">
                    <a:latin typeface="Arial" pitchFamily="34" charset="0"/>
                    <a:cs typeface="Arial" pitchFamily="34" charset="0"/>
                  </a:rPr>
                  <a:t>when</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results</a:t>
                </a:r>
                <a:r>
                  <a:rPr lang="de-DE" dirty="0">
                    <a:latin typeface="Arial" pitchFamily="34" charset="0"/>
                    <a:cs typeface="Arial" pitchFamily="34" charset="0"/>
                  </a:rPr>
                  <a:t> </a:t>
                </a:r>
                <a:r>
                  <a:rPr lang="de-DE" dirty="0" err="1">
                    <a:latin typeface="Arial" pitchFamily="34" charset="0"/>
                    <a:cs typeface="Arial" pitchFamily="34" charset="0"/>
                  </a:rPr>
                  <a:t>from</a:t>
                </a:r>
                <a:r>
                  <a:rPr lang="de-DE" dirty="0">
                    <a:latin typeface="Arial" pitchFamily="34" charset="0"/>
                    <a:cs typeface="Arial" pitchFamily="34" charset="0"/>
                  </a:rPr>
                  <a:t> MITIP </a:t>
                </a:r>
                <a:r>
                  <a:rPr lang="de-DE" dirty="0" err="1">
                    <a:latin typeface="Arial" pitchFamily="34" charset="0"/>
                    <a:cs typeface="Arial" pitchFamily="34" charset="0"/>
                  </a:rPr>
                  <a:t>is</a:t>
                </a:r>
                <a:r>
                  <a:rPr lang="de-DE" dirty="0">
                    <a:latin typeface="Arial" pitchFamily="34" charset="0"/>
                    <a:cs typeface="Arial" pitchFamily="34" charset="0"/>
                  </a:rPr>
                  <a:t> </a:t>
                </a:r>
                <a:r>
                  <a:rPr lang="de-DE" dirty="0" err="1">
                    <a:latin typeface="Arial" pitchFamily="34" charset="0"/>
                    <a:cs typeface="Arial" pitchFamily="34" charset="0"/>
                  </a:rPr>
                  <a:t>compared</a:t>
                </a:r>
                <a:r>
                  <a:rPr lang="de-DE" dirty="0">
                    <a:latin typeface="Arial" pitchFamily="34" charset="0"/>
                    <a:cs typeface="Arial" pitchFamily="34" charset="0"/>
                  </a:rPr>
                  <a:t> </a:t>
                </a:r>
                <a:r>
                  <a:rPr lang="de-DE" dirty="0" err="1">
                    <a:latin typeface="Arial" pitchFamily="34" charset="0"/>
                    <a:cs typeface="Arial" pitchFamily="34" charset="0"/>
                  </a:rPr>
                  <a:t>with</a:t>
                </a:r>
                <a:r>
                  <a:rPr lang="de-DE" dirty="0">
                    <a:latin typeface="Arial" pitchFamily="34" charset="0"/>
                    <a:cs typeface="Arial" pitchFamily="34" charset="0"/>
                  </a:rPr>
                  <a:t> MODIS SST.  </a:t>
                </a:r>
                <a:r>
                  <a:rPr lang="de-DE" dirty="0" err="1">
                    <a:latin typeface="Arial" pitchFamily="34" charset="0"/>
                    <a:cs typeface="Arial" pitchFamily="34" charset="0"/>
                  </a:rPr>
                  <a:t>Here</a:t>
                </a:r>
                <a:r>
                  <a:rPr lang="de-DE" dirty="0">
                    <a:latin typeface="Arial" pitchFamily="34" charset="0"/>
                    <a:cs typeface="Arial" pitchFamily="34" charset="0"/>
                  </a:rPr>
                  <a:t> </a:t>
                </a:r>
                <a:r>
                  <a:rPr lang="de-DE" dirty="0" err="1">
                    <a:latin typeface="Arial" pitchFamily="34" charset="0"/>
                    <a:cs typeface="Arial" pitchFamily="34" charset="0"/>
                  </a:rPr>
                  <a:t>we</a:t>
                </a:r>
                <a:r>
                  <a:rPr lang="de-DE" dirty="0">
                    <a:latin typeface="Arial" pitchFamily="34" charset="0"/>
                    <a:cs typeface="Arial" pitchFamily="34" charset="0"/>
                  </a:rPr>
                  <a:t> </a:t>
                </a:r>
                <a:r>
                  <a:rPr lang="de-DE" dirty="0" err="1">
                    <a:latin typeface="Arial" pitchFamily="34" charset="0"/>
                    <a:cs typeface="Arial" pitchFamily="34" charset="0"/>
                  </a:rPr>
                  <a:t>use</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emissivity</a:t>
                </a:r>
                <a:r>
                  <a:rPr lang="de-DE" dirty="0">
                    <a:latin typeface="Arial" pitchFamily="34" charset="0"/>
                    <a:cs typeface="Arial" pitchFamily="34" charset="0"/>
                  </a:rPr>
                  <a:t> </a:t>
                </a:r>
                <a:r>
                  <a:rPr lang="de-DE" dirty="0" err="1">
                    <a:latin typeface="Arial" pitchFamily="34" charset="0"/>
                    <a:cs typeface="Arial" pitchFamily="34" charset="0"/>
                  </a:rPr>
                  <a:t>map</a:t>
                </a:r>
                <a:r>
                  <a:rPr lang="de-DE" dirty="0">
                    <a:latin typeface="Arial" pitchFamily="34" charset="0"/>
                    <a:cs typeface="Arial" pitchFamily="34" charset="0"/>
                  </a:rPr>
                  <a:t> in band </a:t>
                </a:r>
                <a14:m>
                  <m:oMath xmlns:m="http://schemas.openxmlformats.org/officeDocument/2006/math">
                    <m:r>
                      <a:rPr lang="de-DE" i="1">
                        <a:latin typeface="Cambria Math"/>
                      </a:rPr>
                      <m:t>8.6</m:t>
                    </m:r>
                    <m:r>
                      <a:rPr lang="de-DE" i="1">
                        <a:latin typeface="Cambria Math"/>
                        <a:ea typeface="Cambria Math"/>
                      </a:rPr>
                      <m:t>𝜇</m:t>
                    </m:r>
                    <m:r>
                      <a:rPr lang="de-DE" i="1">
                        <a:latin typeface="Cambria Math"/>
                        <a:ea typeface="Cambria Math"/>
                      </a:rPr>
                      <m:t>𝑚</m:t>
                    </m:r>
                  </m:oMath>
                </a14:m>
                <a:r>
                  <a:rPr lang="en-US" dirty="0">
                    <a:latin typeface="Arial" pitchFamily="34" charset="0"/>
                    <a:cs typeface="Arial" pitchFamily="34"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467544" y="2636912"/>
                <a:ext cx="8208912" cy="1107996"/>
              </a:xfrm>
              <a:prstGeom prst="rect">
                <a:avLst/>
              </a:prstGeom>
              <a:blipFill rotWithShape="1">
                <a:blip r:embed="rId3"/>
                <a:stretch>
                  <a:fillRect l="-1783" t="-7182" b="-12155"/>
                </a:stretch>
              </a:blipFill>
            </p:spPr>
            <p:txBody>
              <a:bodyPr/>
              <a:lstStyle/>
              <a:p>
                <a:r>
                  <a:rPr lang="en-US">
                    <a:noFill/>
                  </a:rPr>
                  <a:t> </a:t>
                </a:r>
              </a:p>
            </p:txBody>
          </p:sp>
        </mc:Fallback>
      </mc:AlternateContent>
      <p:pic>
        <p:nvPicPr>
          <p:cNvPr id="4100" name="Picture 4" descr="E:\Penghua\results\ComSST\Etna2\diff_emi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02" y="3744908"/>
            <a:ext cx="4543400" cy="3028933"/>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ComSST\Etna2\diff_emi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3400" y="3744908"/>
            <a:ext cx="4541400" cy="30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1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86000" y="1591199"/>
            <a:ext cx="8172000" cy="325633"/>
          </a:xfrm>
        </p:spPr>
        <p:txBody>
          <a:bodyPr/>
          <a:lstStyle/>
          <a:p>
            <a:pPr marL="0" indent="0">
              <a:buNone/>
            </a:pPr>
            <a:r>
              <a:rPr lang="en-GB" dirty="0"/>
              <a:t>Firstly, the temperature results from MITIP are compared with MODIS SST.</a:t>
            </a:r>
          </a:p>
        </p:txBody>
      </p:sp>
      <p:sp>
        <p:nvSpPr>
          <p:cNvPr id="2" name="Titel 1"/>
          <p:cNvSpPr>
            <a:spLocks noGrp="1"/>
          </p:cNvSpPr>
          <p:nvPr>
            <p:ph type="title"/>
          </p:nvPr>
        </p:nvSpPr>
        <p:spPr/>
        <p:txBody>
          <a:bodyPr/>
          <a:lstStyle/>
          <a:p>
            <a:r>
              <a:rPr lang="en-GB" dirty="0"/>
              <a:t>3.1 </a:t>
            </a:r>
            <a:r>
              <a:rPr lang="en-US" dirty="0"/>
              <a:t>Results comparison with MODIS SST and calibration</a:t>
            </a:r>
            <a:br>
              <a:rPr lang="en-US" dirty="0"/>
            </a:br>
            <a:endParaRPr lang="en-GB" dirty="0"/>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13</a:t>
            </a:fld>
            <a:endParaRPr lang="en-GB" noProof="0" dirty="0"/>
          </a:p>
        </p:txBody>
      </p:sp>
      <p:pic>
        <p:nvPicPr>
          <p:cNvPr id="1027" name="Picture 3" descr="E:\Penghua\results\ComSST\Etna2\tem_co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216" y="2148250"/>
            <a:ext cx="5486400"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5687616" y="2148250"/>
                <a:ext cx="3226568" cy="3600986"/>
              </a:xfrm>
              <a:prstGeom prst="rect">
                <a:avLst/>
              </a:prstGeom>
              <a:noFill/>
            </p:spPr>
            <p:txBody>
              <a:bodyPr wrap="square" lIns="0" tIns="0" rIns="0" bIns="0" rtlCol="0">
                <a:spAutoFit/>
              </a:bodyPr>
              <a:lstStyle/>
              <a:p>
                <a:r>
                  <a:rPr lang="de-DE" dirty="0" err="1">
                    <a:latin typeface="Arial" pitchFamily="34" charset="0"/>
                    <a:cs typeface="Arial" pitchFamily="34" charset="0"/>
                  </a:rPr>
                  <a:t>From</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figure</a:t>
                </a:r>
                <a:r>
                  <a:rPr lang="de-DE" dirty="0">
                    <a:latin typeface="Arial" pitchFamily="34" charset="0"/>
                    <a:cs typeface="Arial" pitchFamily="34" charset="0"/>
                  </a:rPr>
                  <a:t> on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left</a:t>
                </a:r>
                <a:r>
                  <a:rPr lang="de-DE" dirty="0">
                    <a:latin typeface="Arial" pitchFamily="34" charset="0"/>
                    <a:cs typeface="Arial" pitchFamily="34" charset="0"/>
                  </a:rPr>
                  <a:t> </a:t>
                </a:r>
                <a:r>
                  <a:rPr lang="de-DE" dirty="0" err="1">
                    <a:latin typeface="Arial" pitchFamily="34" charset="0"/>
                    <a:cs typeface="Arial" pitchFamily="34" charset="0"/>
                  </a:rPr>
                  <a:t>we</a:t>
                </a:r>
                <a:r>
                  <a:rPr lang="de-DE" dirty="0">
                    <a:latin typeface="Arial" pitchFamily="34" charset="0"/>
                    <a:cs typeface="Arial" pitchFamily="34" charset="0"/>
                  </a:rPr>
                  <a:t> </a:t>
                </a:r>
                <a:r>
                  <a:rPr lang="de-DE" dirty="0" err="1">
                    <a:latin typeface="Arial" pitchFamily="34" charset="0"/>
                    <a:cs typeface="Arial" pitchFamily="34" charset="0"/>
                  </a:rPr>
                  <a:t>can</a:t>
                </a:r>
                <a:r>
                  <a:rPr lang="de-DE" dirty="0">
                    <a:latin typeface="Arial" pitchFamily="34" charset="0"/>
                    <a:cs typeface="Arial" pitchFamily="34" charset="0"/>
                  </a:rPr>
                  <a:t> </a:t>
                </a:r>
                <a:r>
                  <a:rPr lang="de-DE" dirty="0" err="1">
                    <a:latin typeface="Arial" pitchFamily="34" charset="0"/>
                    <a:cs typeface="Arial" pitchFamily="34" charset="0"/>
                  </a:rPr>
                  <a:t>see</a:t>
                </a:r>
                <a:r>
                  <a:rPr lang="de-DE" dirty="0">
                    <a:latin typeface="Arial" pitchFamily="34" charset="0"/>
                    <a:cs typeface="Arial" pitchFamily="34" charset="0"/>
                  </a:rPr>
                  <a:t> </a:t>
                </a:r>
                <a:r>
                  <a:rPr lang="de-DE" dirty="0" err="1">
                    <a:latin typeface="Arial" pitchFamily="34" charset="0"/>
                    <a:cs typeface="Arial" pitchFamily="34" charset="0"/>
                  </a:rPr>
                  <a:t>that</a:t>
                </a:r>
                <a:r>
                  <a:rPr lang="de-DE" dirty="0">
                    <a:latin typeface="Arial" pitchFamily="34" charset="0"/>
                    <a:cs typeface="Arial" pitchFamily="34" charset="0"/>
                  </a:rPr>
                  <a:t> </a:t>
                </a:r>
                <a:r>
                  <a:rPr lang="en-US" dirty="0">
                    <a:latin typeface="Arial" pitchFamily="34" charset="0"/>
                    <a:cs typeface="Arial" pitchFamily="34" charset="0"/>
                  </a:rPr>
                  <a:t>the temperature derived by MITIP is a bit lower than the MODIS temperature products.</a:t>
                </a:r>
              </a:p>
              <a:p>
                <a:r>
                  <a:rPr lang="en-US" dirty="0">
                    <a:latin typeface="Arial" pitchFamily="34" charset="0"/>
                    <a:cs typeface="Arial" pitchFamily="34" charset="0"/>
                  </a:rPr>
                  <a:t>So the MITIP method add two input keywords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1</m:t>
                    </m:r>
                  </m:oMath>
                </a14:m>
                <a:r>
                  <a:rPr lang="en-US" dirty="0">
                    <a:latin typeface="Arial" pitchFamily="34" charset="0"/>
                    <a:cs typeface="Arial" pitchFamily="34" charset="0"/>
                  </a:rPr>
                  <a:t> and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2</m:t>
                    </m:r>
                  </m:oMath>
                </a14:m>
                <a:r>
                  <a:rPr lang="en-US" dirty="0">
                    <a:latin typeface="Arial" pitchFamily="34" charset="0"/>
                    <a:cs typeface="Arial" pitchFamily="34" charset="0"/>
                  </a:rPr>
                  <a:t>, which stand for scale factors for the MIR and TIR band respectively to calibrate the top of atmosphere (TOA) radiances of TET-1 imageries to adjust these differences.</a:t>
                </a:r>
              </a:p>
            </p:txBody>
          </p:sp>
        </mc:Choice>
        <mc:Fallback xmlns="">
          <p:sp>
            <p:nvSpPr>
              <p:cNvPr id="9" name="TextBox 8"/>
              <p:cNvSpPr txBox="1">
                <a:spLocks noRot="1" noChangeAspect="1" noMove="1" noResize="1" noEditPoints="1" noAdjustHandles="1" noChangeArrowheads="1" noChangeShapeType="1" noTextEdit="1"/>
              </p:cNvSpPr>
              <p:nvPr/>
            </p:nvSpPr>
            <p:spPr>
              <a:xfrm>
                <a:off x="5687616" y="2148250"/>
                <a:ext cx="3226568" cy="3600986"/>
              </a:xfrm>
              <a:prstGeom prst="rect">
                <a:avLst/>
              </a:prstGeom>
              <a:blipFill rotWithShape="1">
                <a:blip r:embed="rId3"/>
                <a:stretch>
                  <a:fillRect l="-4348" t="-2030" r="-6049" b="-3046"/>
                </a:stretch>
              </a:blipFill>
            </p:spPr>
            <p:txBody>
              <a:bodyPr/>
              <a:lstStyle/>
              <a:p>
                <a:r>
                  <a:rPr lang="en-US">
                    <a:noFill/>
                  </a:rPr>
                  <a:t> </a:t>
                </a:r>
              </a:p>
            </p:txBody>
          </p:sp>
        </mc:Fallback>
      </mc:AlternateContent>
    </p:spTree>
    <p:extLst>
      <p:ext uri="{BB962C8B-B14F-4D97-AF65-F5344CB8AC3E}">
        <p14:creationId xmlns:p14="http://schemas.microsoft.com/office/powerpoint/2010/main" val="17898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3744416" cy="2520280"/>
          </a:xfrm>
        </p:spPr>
        <p:txBody>
          <a:bodyPr/>
          <a:lstStyle/>
          <a:p>
            <a:pPr marL="0" indent="0">
              <a:buNone/>
            </a:pPr>
            <a:r>
              <a:rPr lang="en-US" dirty="0"/>
              <a:t>Since the temperature derived by MITIP is a bit lower than the MODIS temperature products, we need to increase the TOA radiances. Here we selected five scale factors, namely 1.00 (original TOA radiances), 1.05 (increase the TOA radiances by 5%), 1.10, 1.15, 1.20, for each band.</a:t>
            </a:r>
          </a:p>
        </p:txBody>
      </p:sp>
      <p:sp>
        <p:nvSpPr>
          <p:cNvPr id="2" name="Titel 1"/>
          <p:cNvSpPr>
            <a:spLocks noGrp="1"/>
          </p:cNvSpPr>
          <p:nvPr>
            <p:ph type="title"/>
          </p:nvPr>
        </p:nvSpPr>
        <p:spPr>
          <a:xfrm>
            <a:off x="486000" y="648001"/>
            <a:ext cx="8172000" cy="404736"/>
          </a:xfrm>
        </p:spPr>
        <p:txBody>
          <a:bodyPr/>
          <a:lstStyle/>
          <a:p>
            <a:r>
              <a:rPr lang="en-GB" dirty="0"/>
              <a:t>3.1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14</a:t>
            </a:fld>
            <a:endParaRPr lang="en-GB" noProof="0" dirty="0"/>
          </a:p>
        </p:txBody>
      </p:sp>
      <p:sp>
        <p:nvSpPr>
          <p:cNvPr id="6" name="TextBox 5"/>
          <p:cNvSpPr txBox="1"/>
          <p:nvPr/>
        </p:nvSpPr>
        <p:spPr>
          <a:xfrm>
            <a:off x="6208570" y="2893241"/>
            <a:ext cx="1731243" cy="276999"/>
          </a:xfrm>
          <a:prstGeom prst="rect">
            <a:avLst/>
          </a:prstGeom>
          <a:noFill/>
        </p:spPr>
        <p:txBody>
          <a:bodyPr wrap="none" lIns="0" tIns="0" rIns="0" bIns="0" rtlCol="0">
            <a:spAutoFit/>
          </a:bodyPr>
          <a:lstStyle/>
          <a:p>
            <a:r>
              <a:rPr lang="de-DE" dirty="0" err="1">
                <a:latin typeface="Arial" pitchFamily="34" charset="0"/>
                <a:cs typeface="Arial" pitchFamily="34" charset="0"/>
              </a:rPr>
              <a:t>Scale</a:t>
            </a:r>
            <a:r>
              <a:rPr lang="de-DE" dirty="0">
                <a:latin typeface="Arial" pitchFamily="34" charset="0"/>
                <a:cs typeface="Arial" pitchFamily="34" charset="0"/>
              </a:rPr>
              <a:t> </a:t>
            </a:r>
            <a:r>
              <a:rPr lang="de-DE" dirty="0" err="1">
                <a:latin typeface="Arial" pitchFamily="34" charset="0"/>
                <a:cs typeface="Arial" pitchFamily="34" charset="0"/>
              </a:rPr>
              <a:t>factor</a:t>
            </a:r>
            <a:r>
              <a:rPr lang="de-DE" dirty="0">
                <a:latin typeface="Arial" pitchFamily="34" charset="0"/>
                <a:cs typeface="Arial" pitchFamily="34" charset="0"/>
              </a:rPr>
              <a:t> 1.00</a:t>
            </a:r>
            <a:endParaRPr lang="en-US" dirty="0">
              <a:latin typeface="Arial" pitchFamily="34" charset="0"/>
              <a:cs typeface="Arial" pitchFamily="34" charset="0"/>
            </a:endParaRPr>
          </a:p>
        </p:txBody>
      </p:sp>
      <p:sp>
        <p:nvSpPr>
          <p:cNvPr id="11" name="TextBox 10"/>
          <p:cNvSpPr txBox="1"/>
          <p:nvPr/>
        </p:nvSpPr>
        <p:spPr>
          <a:xfrm>
            <a:off x="6189534" y="6060196"/>
            <a:ext cx="1731243" cy="276999"/>
          </a:xfrm>
          <a:prstGeom prst="rect">
            <a:avLst/>
          </a:prstGeom>
          <a:noFill/>
        </p:spPr>
        <p:txBody>
          <a:bodyPr wrap="none" lIns="0" tIns="0" rIns="0" bIns="0" rtlCol="0">
            <a:spAutoFit/>
          </a:bodyPr>
          <a:lstStyle/>
          <a:p>
            <a:r>
              <a:rPr lang="de-DE" dirty="0" err="1">
                <a:latin typeface="Arial" pitchFamily="34" charset="0"/>
                <a:cs typeface="Arial" pitchFamily="34" charset="0"/>
              </a:rPr>
              <a:t>Scale</a:t>
            </a:r>
            <a:r>
              <a:rPr lang="de-DE" dirty="0">
                <a:latin typeface="Arial" pitchFamily="34" charset="0"/>
                <a:cs typeface="Arial" pitchFamily="34" charset="0"/>
              </a:rPr>
              <a:t> </a:t>
            </a:r>
            <a:r>
              <a:rPr lang="de-DE" dirty="0" err="1">
                <a:latin typeface="Arial" pitchFamily="34" charset="0"/>
                <a:cs typeface="Arial" pitchFamily="34" charset="0"/>
              </a:rPr>
              <a:t>factor</a:t>
            </a:r>
            <a:r>
              <a:rPr lang="de-DE" dirty="0">
                <a:latin typeface="Arial" pitchFamily="34" charset="0"/>
                <a:cs typeface="Arial" pitchFamily="34" charset="0"/>
              </a:rPr>
              <a:t> 1.10</a:t>
            </a:r>
            <a:endParaRPr lang="en-US" dirty="0">
              <a:latin typeface="Arial" pitchFamily="34" charset="0"/>
              <a:cs typeface="Arial" pitchFamily="34" charset="0"/>
            </a:endParaRPr>
          </a:p>
        </p:txBody>
      </p:sp>
      <p:sp>
        <p:nvSpPr>
          <p:cNvPr id="7" name="TextBox 6"/>
          <p:cNvSpPr txBox="1"/>
          <p:nvPr/>
        </p:nvSpPr>
        <p:spPr>
          <a:xfrm>
            <a:off x="467544" y="3742283"/>
            <a:ext cx="3744416" cy="2769989"/>
          </a:xfrm>
          <a:prstGeom prst="rect">
            <a:avLst/>
          </a:prstGeom>
          <a:noFill/>
        </p:spPr>
        <p:txBody>
          <a:bodyPr wrap="square" lIns="0" tIns="0" rIns="0" bIns="0" rtlCol="0">
            <a:spAutoFit/>
          </a:bodyPr>
          <a:lstStyle/>
          <a:p>
            <a:r>
              <a:rPr lang="en-US" dirty="0">
                <a:latin typeface="Arial" pitchFamily="34" charset="0"/>
                <a:cs typeface="Arial" pitchFamily="34" charset="0"/>
              </a:rPr>
              <a:t>To see how the scale factor will affect the results of the MITIP, the histograms of the sub-areas in the surface </a:t>
            </a:r>
            <a:r>
              <a:rPr lang="en-US" dirty="0" err="1">
                <a:latin typeface="Arial" pitchFamily="34" charset="0"/>
                <a:cs typeface="Arial" pitchFamily="34" charset="0"/>
              </a:rPr>
              <a:t>teperature</a:t>
            </a:r>
            <a:r>
              <a:rPr lang="en-US" dirty="0">
                <a:latin typeface="Arial" pitchFamily="34" charset="0"/>
                <a:cs typeface="Arial" pitchFamily="34" charset="0"/>
              </a:rPr>
              <a:t> map of MIR band with different scale factors are investigated.</a:t>
            </a:r>
          </a:p>
          <a:p>
            <a:r>
              <a:rPr lang="de-DE" dirty="0" err="1">
                <a:latin typeface="Arial" pitchFamily="34" charset="0"/>
                <a:cs typeface="Arial" pitchFamily="34" charset="0"/>
              </a:rPr>
              <a:t>Firstly</a:t>
            </a:r>
            <a:r>
              <a:rPr lang="de-DE" dirty="0">
                <a:latin typeface="Arial" pitchFamily="34" charset="0"/>
                <a:cs typeface="Arial" pitchFamily="34" charset="0"/>
              </a:rPr>
              <a:t>, </a:t>
            </a:r>
            <a:r>
              <a:rPr lang="de-DE" dirty="0" err="1">
                <a:latin typeface="Arial" pitchFamily="34" charset="0"/>
                <a:cs typeface="Arial" pitchFamily="34" charset="0"/>
              </a:rPr>
              <a:t>we</a:t>
            </a:r>
            <a:r>
              <a:rPr lang="de-DE" dirty="0">
                <a:latin typeface="Arial" pitchFamily="34" charset="0"/>
                <a:cs typeface="Arial" pitchFamily="34" charset="0"/>
              </a:rPr>
              <a:t> </a:t>
            </a:r>
            <a:r>
              <a:rPr lang="de-DE" dirty="0" err="1">
                <a:latin typeface="Arial" pitchFamily="34" charset="0"/>
                <a:cs typeface="Arial" pitchFamily="34" charset="0"/>
              </a:rPr>
              <a:t>use</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scene</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2014.06.22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scale</a:t>
            </a:r>
            <a:r>
              <a:rPr lang="de-DE" dirty="0">
                <a:latin typeface="Arial" pitchFamily="34" charset="0"/>
                <a:cs typeface="Arial" pitchFamily="34" charset="0"/>
              </a:rPr>
              <a:t> </a:t>
            </a:r>
            <a:r>
              <a:rPr lang="de-DE" dirty="0" err="1">
                <a:latin typeface="Arial" pitchFamily="34" charset="0"/>
                <a:cs typeface="Arial" pitchFamily="34" charset="0"/>
              </a:rPr>
              <a:t>factor</a:t>
            </a:r>
            <a:r>
              <a:rPr lang="de-DE" dirty="0">
                <a:latin typeface="Arial" pitchFamily="34" charset="0"/>
                <a:cs typeface="Arial" pitchFamily="34" charset="0"/>
              </a:rPr>
              <a:t> 1.00 </a:t>
            </a:r>
            <a:r>
              <a:rPr lang="de-DE" dirty="0" err="1">
                <a:latin typeface="Arial" pitchFamily="34" charset="0"/>
                <a:cs typeface="Arial" pitchFamily="34" charset="0"/>
              </a:rPr>
              <a:t>and</a:t>
            </a:r>
            <a:r>
              <a:rPr lang="de-DE" dirty="0">
                <a:latin typeface="Arial" pitchFamily="34" charset="0"/>
                <a:cs typeface="Arial" pitchFamily="34" charset="0"/>
              </a:rPr>
              <a:t> 1.10 </a:t>
            </a:r>
            <a:r>
              <a:rPr lang="de-DE" dirty="0" err="1">
                <a:latin typeface="Arial" pitchFamily="34" charset="0"/>
                <a:cs typeface="Arial" pitchFamily="34" charset="0"/>
              </a:rPr>
              <a:t>as</a:t>
            </a:r>
            <a:r>
              <a:rPr lang="de-DE" dirty="0">
                <a:latin typeface="Arial" pitchFamily="34" charset="0"/>
                <a:cs typeface="Arial" pitchFamily="34" charset="0"/>
              </a:rPr>
              <a:t> </a:t>
            </a:r>
            <a:r>
              <a:rPr lang="de-DE" dirty="0" err="1">
                <a:latin typeface="Arial" pitchFamily="34" charset="0"/>
                <a:cs typeface="Arial" pitchFamily="34" charset="0"/>
              </a:rPr>
              <a:t>example</a:t>
            </a:r>
            <a:r>
              <a:rPr lang="de-DE" dirty="0">
                <a:latin typeface="Arial" pitchFamily="34" charset="0"/>
                <a:cs typeface="Arial" pitchFamily="34" charset="0"/>
              </a:rPr>
              <a:t>.</a:t>
            </a:r>
            <a:endParaRPr lang="en-GB" dirty="0">
              <a:latin typeface="Arial" pitchFamily="34" charset="0"/>
              <a:cs typeface="Arial" pitchFamily="34" charset="0"/>
            </a:endParaRPr>
          </a:p>
          <a:p>
            <a:endParaRPr lang="en-US" dirty="0">
              <a:latin typeface="Arial" pitchFamily="34" charset="0"/>
              <a:cs typeface="Arial" pitchFamily="34" charset="0"/>
            </a:endParaRPr>
          </a:p>
        </p:txBody>
      </p:sp>
      <p:pic>
        <p:nvPicPr>
          <p:cNvPr id="1026" name="Picture 2" descr="E:\Penghua\Programming\Master_thesis\results\hist_analysis\2014.06.22\sc1.00\rec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7299"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enghua\results\hist_analysis\2014.06.22\sc1.10\rect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8312"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enghua\Programming\Master_thesis\results\hist_analysis\2014.06.22\sc1.00\rec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600"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Penghua\results\hist_analysis\2014.06.22\sc1.10\rect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1600"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Penghua\Programming\Master_thesis\results\hist_analysis\2014.06.22\sc1.00\rect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898"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E:\Penghua\results\hist_analysis\2014.06.22\sc1.10\rect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0898"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E:\Penghua\Programming\Master_thesis\results\hist_analysis\2014.06.22\sc1.00\rect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9956"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E:\Penghua\results\hist_analysis\2014.06.22\sc1.10\rect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9956"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E:\Penghua\Programming\Master_thesis\results\hist_analysis\2014.06.22\sc1.00\rect_al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08312"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E:\Penghua\results\hist_analysis\2014.06.22\sc1.10\rect_al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91600" y="3157827"/>
            <a:ext cx="4352400" cy="29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9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6000" y="1591199"/>
            <a:ext cx="3437928" cy="1117721"/>
          </a:xfrm>
        </p:spPr>
        <p:txBody>
          <a:bodyPr/>
          <a:lstStyle/>
          <a:p>
            <a:pPr marL="0" indent="0">
              <a:buNone/>
            </a:pPr>
            <a:r>
              <a:rPr lang="de-DE" dirty="0" err="1"/>
              <a:t>To</a:t>
            </a:r>
            <a:r>
              <a:rPr lang="de-DE" dirty="0"/>
              <a:t> </a:t>
            </a:r>
            <a:r>
              <a:rPr lang="de-DE" dirty="0" err="1"/>
              <a:t>make</a:t>
            </a:r>
            <a:r>
              <a:rPr lang="de-DE" dirty="0"/>
              <a:t> </a:t>
            </a:r>
            <a:r>
              <a:rPr lang="de-DE" dirty="0" err="1"/>
              <a:t>the</a:t>
            </a:r>
            <a:r>
              <a:rPr lang="de-DE" dirty="0"/>
              <a:t> </a:t>
            </a:r>
            <a:r>
              <a:rPr lang="de-DE" dirty="0" err="1"/>
              <a:t>shift</a:t>
            </a:r>
            <a:r>
              <a:rPr lang="de-DE" dirty="0"/>
              <a:t> </a:t>
            </a:r>
            <a:r>
              <a:rPr lang="de-DE" dirty="0" err="1"/>
              <a:t>more</a:t>
            </a:r>
            <a:r>
              <a:rPr lang="de-DE" dirty="0"/>
              <a:t> </a:t>
            </a:r>
            <a:r>
              <a:rPr lang="de-DE" dirty="0" err="1"/>
              <a:t>clearly</a:t>
            </a:r>
            <a:r>
              <a:rPr lang="de-DE" dirty="0"/>
              <a:t>, </a:t>
            </a:r>
            <a:r>
              <a:rPr lang="de-DE" dirty="0" err="1"/>
              <a:t>the</a:t>
            </a:r>
            <a:r>
              <a:rPr lang="de-DE" dirty="0"/>
              <a:t> </a:t>
            </a:r>
            <a:r>
              <a:rPr lang="de-DE" dirty="0" err="1"/>
              <a:t>histograms</a:t>
            </a:r>
            <a:r>
              <a:rPr lang="de-DE" dirty="0"/>
              <a:t> </a:t>
            </a:r>
            <a:r>
              <a:rPr lang="de-DE" dirty="0" err="1"/>
              <a:t>of</a:t>
            </a:r>
            <a:r>
              <a:rPr lang="de-DE" dirty="0"/>
              <a:t> sub-area 1 </a:t>
            </a:r>
            <a:r>
              <a:rPr lang="de-DE" dirty="0" err="1"/>
              <a:t>and</a:t>
            </a:r>
            <a:r>
              <a:rPr lang="de-DE" dirty="0"/>
              <a:t> sub-area 4 </a:t>
            </a:r>
            <a:r>
              <a:rPr lang="de-DE" dirty="0" err="1"/>
              <a:t>with</a:t>
            </a:r>
            <a:r>
              <a:rPr lang="de-DE" dirty="0"/>
              <a:t> all </a:t>
            </a:r>
            <a:r>
              <a:rPr lang="de-DE" dirty="0" err="1"/>
              <a:t>the</a:t>
            </a:r>
            <a:r>
              <a:rPr lang="de-DE" dirty="0"/>
              <a:t> </a:t>
            </a:r>
            <a:r>
              <a:rPr lang="de-DE" dirty="0" err="1"/>
              <a:t>five</a:t>
            </a:r>
            <a:r>
              <a:rPr lang="de-DE" dirty="0"/>
              <a:t> </a:t>
            </a:r>
            <a:r>
              <a:rPr lang="de-DE" dirty="0" err="1"/>
              <a:t>scale</a:t>
            </a:r>
            <a:r>
              <a:rPr lang="de-DE" dirty="0"/>
              <a:t> </a:t>
            </a:r>
            <a:r>
              <a:rPr lang="de-DE" dirty="0" err="1"/>
              <a:t>factor</a:t>
            </a:r>
            <a:r>
              <a:rPr lang="de-DE" dirty="0"/>
              <a:t> </a:t>
            </a:r>
            <a:r>
              <a:rPr lang="de-DE" dirty="0" err="1"/>
              <a:t>are</a:t>
            </a:r>
            <a:r>
              <a:rPr lang="de-DE" dirty="0"/>
              <a:t> </a:t>
            </a:r>
            <a:r>
              <a:rPr lang="de-DE" dirty="0" err="1"/>
              <a:t>shown</a:t>
            </a:r>
            <a:r>
              <a:rPr lang="de-DE" dirty="0"/>
              <a:t> on </a:t>
            </a:r>
            <a:r>
              <a:rPr lang="de-DE" dirty="0" err="1"/>
              <a:t>the</a:t>
            </a:r>
            <a:r>
              <a:rPr lang="de-DE" dirty="0"/>
              <a:t> </a:t>
            </a:r>
            <a:r>
              <a:rPr lang="de-DE" dirty="0" err="1"/>
              <a:t>right</a:t>
            </a:r>
            <a:r>
              <a:rPr lang="de-DE" dirty="0"/>
              <a:t>. </a:t>
            </a:r>
            <a:endParaRPr lang="en-US" dirty="0"/>
          </a:p>
        </p:txBody>
      </p:sp>
      <p:sp>
        <p:nvSpPr>
          <p:cNvPr id="3" name="Title 2"/>
          <p:cNvSpPr>
            <a:spLocks noGrp="1"/>
          </p:cNvSpPr>
          <p:nvPr>
            <p:ph type="title"/>
          </p:nvPr>
        </p:nvSpPr>
        <p:spPr/>
        <p:txBody>
          <a:bodyPr/>
          <a:lstStyle/>
          <a:p>
            <a:r>
              <a:rPr lang="en-GB" dirty="0"/>
              <a:t>3.1 </a:t>
            </a:r>
            <a:r>
              <a:rPr lang="en-US" dirty="0"/>
              <a:t>Results comparison with MODIS SST and calibration</a:t>
            </a:r>
          </a:p>
        </p:txBody>
      </p:sp>
      <p:sp>
        <p:nvSpPr>
          <p:cNvPr id="4" name="Footer Placeholder 3"/>
          <p:cNvSpPr>
            <a:spLocks noGrp="1"/>
          </p:cNvSpPr>
          <p:nvPr>
            <p:ph type="ftr" sz="quarter" idx="13"/>
          </p:nvPr>
        </p:nvSpPr>
        <p:spPr/>
        <p:txBody>
          <a:bodyPr/>
          <a:lstStyle/>
          <a:p>
            <a:pPr>
              <a:defRPr/>
            </a:pPr>
            <a:r>
              <a:rPr lang="en-GB" noProof="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a:t>DLR.de  •  Chart </a:t>
            </a:r>
            <a:fld id="{18C7CB6D-895A-4F21-B0E7-2185F6FE5534}" type="slidenum">
              <a:rPr lang="en-GB" noProof="0" smtClean="0"/>
              <a:pPr>
                <a:defRPr/>
              </a:pPr>
              <a:t>15</a:t>
            </a:fld>
            <a:endParaRPr lang="en-GB" noProof="0" dirty="0"/>
          </a:p>
        </p:txBody>
      </p:sp>
      <p:pic>
        <p:nvPicPr>
          <p:cNvPr id="2050" name="Picture 2" descr="E:\Penghua\Programming\Master_thesis\results\hist_analysis\2014.06.22\rect1_all.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07606" y="116631"/>
            <a:ext cx="4367081" cy="58227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57158" y="5944738"/>
            <a:ext cx="1267976" cy="307777"/>
          </a:xfrm>
          <a:prstGeom prst="rect">
            <a:avLst/>
          </a:prstGeom>
          <a:noFill/>
        </p:spPr>
        <p:txBody>
          <a:bodyPr wrap="none" lIns="0" tIns="0" rIns="0" bIns="0" rtlCol="0">
            <a:spAutoFit/>
          </a:bodyPr>
          <a:lstStyle/>
          <a:p>
            <a:r>
              <a:rPr lang="de-DE" sz="2000" dirty="0">
                <a:latin typeface="Arial" pitchFamily="34" charset="0"/>
                <a:cs typeface="Arial" pitchFamily="34" charset="0"/>
              </a:rPr>
              <a:t>Sub-area 1</a:t>
            </a:r>
            <a:endParaRPr lang="en-US" sz="2000" dirty="0">
              <a:latin typeface="Arial" pitchFamily="34" charset="0"/>
              <a:cs typeface="Arial" pitchFamily="34" charset="0"/>
            </a:endParaRPr>
          </a:p>
        </p:txBody>
      </p:sp>
      <p:pic>
        <p:nvPicPr>
          <p:cNvPr id="2051" name="Picture 3" descr="E:\Penghua\Programming\Master_thesis\results\hist_analysis\2014.06.22\rect4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257158" y="5944738"/>
            <a:ext cx="1267976" cy="307777"/>
          </a:xfrm>
          <a:prstGeom prst="rect">
            <a:avLst/>
          </a:prstGeom>
          <a:noFill/>
        </p:spPr>
        <p:txBody>
          <a:bodyPr wrap="none" lIns="0" tIns="0" rIns="0" bIns="0" rtlCol="0">
            <a:spAutoFit/>
          </a:bodyPr>
          <a:lstStyle/>
          <a:p>
            <a:r>
              <a:rPr lang="de-DE" sz="2000" dirty="0">
                <a:latin typeface="Arial" pitchFamily="34" charset="0"/>
                <a:cs typeface="Arial" pitchFamily="34" charset="0"/>
              </a:rPr>
              <a:t>Sub-area 4</a:t>
            </a:r>
            <a:endParaRPr lang="en-US" sz="2000" dirty="0">
              <a:latin typeface="Arial" pitchFamily="34" charset="0"/>
              <a:cs typeface="Arial" pitchFamily="34" charset="0"/>
            </a:endParaRPr>
          </a:p>
        </p:txBody>
      </p:sp>
      <p:sp>
        <p:nvSpPr>
          <p:cNvPr id="10" name="Text Placeholder 1"/>
          <p:cNvSpPr txBox="1">
            <a:spLocks/>
          </p:cNvSpPr>
          <p:nvPr/>
        </p:nvSpPr>
        <p:spPr bwMode="auto">
          <a:xfrm>
            <a:off x="486000" y="2852936"/>
            <a:ext cx="3437928"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dirty="0"/>
              <a:t>But </a:t>
            </a:r>
            <a:r>
              <a:rPr lang="de-DE" dirty="0" err="1"/>
              <a:t>we</a:t>
            </a:r>
            <a:r>
              <a:rPr lang="de-DE" dirty="0"/>
              <a:t> </a:t>
            </a:r>
            <a:r>
              <a:rPr lang="de-DE" dirty="0" err="1"/>
              <a:t>are</a:t>
            </a:r>
            <a:r>
              <a:rPr lang="de-DE" dirty="0"/>
              <a:t> not </a:t>
            </a:r>
            <a:r>
              <a:rPr lang="de-DE" dirty="0" err="1"/>
              <a:t>consider</a:t>
            </a:r>
            <a:r>
              <a:rPr lang="de-DE" dirty="0"/>
              <a:t> individual sub-area </a:t>
            </a:r>
            <a:r>
              <a:rPr lang="de-DE" dirty="0" err="1"/>
              <a:t>merely</a:t>
            </a:r>
            <a:r>
              <a:rPr lang="de-DE" dirty="0"/>
              <a:t>. </a:t>
            </a:r>
            <a:r>
              <a:rPr lang="de-DE" dirty="0" err="1"/>
              <a:t>Since</a:t>
            </a:r>
            <a:r>
              <a:rPr lang="de-DE" dirty="0"/>
              <a:t> </a:t>
            </a:r>
            <a:r>
              <a:rPr lang="de-DE" dirty="0" err="1"/>
              <a:t>the</a:t>
            </a:r>
            <a:r>
              <a:rPr lang="de-DE" dirty="0"/>
              <a:t> </a:t>
            </a:r>
            <a:r>
              <a:rPr lang="de-DE" dirty="0" err="1"/>
              <a:t>mean</a:t>
            </a:r>
            <a:r>
              <a:rPr lang="de-DE" dirty="0"/>
              <a:t> </a:t>
            </a:r>
            <a:r>
              <a:rPr lang="de-DE" dirty="0" err="1"/>
              <a:t>value</a:t>
            </a:r>
            <a:r>
              <a:rPr lang="de-DE" dirty="0"/>
              <a:t> </a:t>
            </a:r>
            <a:r>
              <a:rPr lang="de-DE" dirty="0" err="1"/>
              <a:t>over</a:t>
            </a:r>
            <a:r>
              <a:rPr lang="de-DE" dirty="0"/>
              <a:t> all sub-areas </a:t>
            </a:r>
            <a:r>
              <a:rPr lang="de-DE" dirty="0" err="1"/>
              <a:t>are</a:t>
            </a:r>
            <a:r>
              <a:rPr lang="de-DE" dirty="0"/>
              <a:t> </a:t>
            </a:r>
            <a:r>
              <a:rPr lang="de-DE" dirty="0" err="1"/>
              <a:t>used</a:t>
            </a:r>
            <a:r>
              <a:rPr lang="de-DE" dirty="0"/>
              <a:t>, </a:t>
            </a:r>
            <a:r>
              <a:rPr lang="de-DE" dirty="0" err="1"/>
              <a:t>the</a:t>
            </a:r>
            <a:r>
              <a:rPr lang="de-DE" dirty="0"/>
              <a:t> </a:t>
            </a:r>
            <a:r>
              <a:rPr lang="de-DE" dirty="0" err="1"/>
              <a:t>histogram</a:t>
            </a:r>
            <a:r>
              <a:rPr lang="de-DE" dirty="0"/>
              <a:t> </a:t>
            </a:r>
            <a:r>
              <a:rPr lang="de-DE" dirty="0" err="1"/>
              <a:t>of</a:t>
            </a:r>
            <a:r>
              <a:rPr lang="de-DE" dirty="0"/>
              <a:t> all </a:t>
            </a:r>
            <a:r>
              <a:rPr lang="de-DE" dirty="0" err="1"/>
              <a:t>pixels</a:t>
            </a:r>
            <a:r>
              <a:rPr lang="de-DE" dirty="0"/>
              <a:t> </a:t>
            </a:r>
            <a:r>
              <a:rPr lang="de-DE" dirty="0" err="1"/>
              <a:t>inside</a:t>
            </a:r>
            <a:r>
              <a:rPr lang="de-DE" dirty="0"/>
              <a:t> </a:t>
            </a:r>
            <a:r>
              <a:rPr lang="de-DE" dirty="0" err="1"/>
              <a:t>the</a:t>
            </a:r>
            <a:r>
              <a:rPr lang="de-DE" dirty="0"/>
              <a:t> 4 sub-areas </a:t>
            </a:r>
            <a:r>
              <a:rPr lang="de-DE" dirty="0" err="1"/>
              <a:t>are</a:t>
            </a:r>
            <a:r>
              <a:rPr lang="de-DE" dirty="0"/>
              <a:t> </a:t>
            </a:r>
            <a:r>
              <a:rPr lang="de-DE" dirty="0" err="1"/>
              <a:t>plotted</a:t>
            </a:r>
            <a:r>
              <a:rPr lang="de-DE" dirty="0"/>
              <a:t> </a:t>
            </a:r>
            <a:r>
              <a:rPr lang="de-DE" dirty="0" err="1"/>
              <a:t>and</a:t>
            </a:r>
            <a:r>
              <a:rPr lang="de-DE" dirty="0"/>
              <a:t> </a:t>
            </a:r>
            <a:r>
              <a:rPr lang="de-DE" dirty="0" err="1"/>
              <a:t>shown</a:t>
            </a:r>
            <a:r>
              <a:rPr lang="de-DE" dirty="0"/>
              <a:t> on </a:t>
            </a:r>
            <a:r>
              <a:rPr lang="de-DE" dirty="0" err="1"/>
              <a:t>the</a:t>
            </a:r>
            <a:r>
              <a:rPr lang="de-DE" dirty="0"/>
              <a:t> </a:t>
            </a:r>
            <a:r>
              <a:rPr lang="de-DE" dirty="0" err="1"/>
              <a:t>right</a:t>
            </a:r>
            <a:r>
              <a:rPr lang="de-DE" dirty="0"/>
              <a:t>.</a:t>
            </a:r>
            <a:endParaRPr lang="en-US" dirty="0"/>
          </a:p>
        </p:txBody>
      </p:sp>
      <p:pic>
        <p:nvPicPr>
          <p:cNvPr id="2052" name="Picture 4" descr="E:\Penghua\Programming\Master_thesis\results\hist_analysis\2014.06.22\rect_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57158" y="5944738"/>
            <a:ext cx="1398075" cy="307777"/>
          </a:xfrm>
          <a:prstGeom prst="rect">
            <a:avLst/>
          </a:prstGeom>
          <a:noFill/>
        </p:spPr>
        <p:txBody>
          <a:bodyPr wrap="none" lIns="0" tIns="0" rIns="0" bIns="0" rtlCol="0">
            <a:spAutoFit/>
          </a:bodyPr>
          <a:lstStyle/>
          <a:p>
            <a:r>
              <a:rPr lang="de-DE" sz="2000" dirty="0">
                <a:latin typeface="Arial" pitchFamily="34" charset="0"/>
                <a:cs typeface="Arial" pitchFamily="34" charset="0"/>
              </a:rPr>
              <a:t>Sub-area All</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7844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14500" y="1088437"/>
            <a:ext cx="3959948" cy="5112568"/>
          </a:xfrm>
        </p:spPr>
        <p:txBody>
          <a:bodyPr/>
          <a:lstStyle/>
          <a:p>
            <a:pPr marL="0" indent="0">
              <a:buNone/>
            </a:pPr>
            <a:r>
              <a:rPr lang="en-US" dirty="0"/>
              <a:t>From the histograms we can see that the mean temperature difference over all the sub-areas is a good characteristic to represent the </a:t>
            </a:r>
            <a:r>
              <a:rPr lang="en-US" dirty="0" err="1"/>
              <a:t>the</a:t>
            </a:r>
            <a:r>
              <a:rPr lang="en-US" dirty="0"/>
              <a:t> differences between the surface temperature maps from MITIP and MODIS temperature products.</a:t>
            </a:r>
          </a:p>
          <a:p>
            <a:pPr marL="0" indent="0">
              <a:buNone/>
            </a:pPr>
            <a:endParaRPr lang="en-US" dirty="0"/>
          </a:p>
          <a:p>
            <a:pPr marL="0" indent="0">
              <a:buNone/>
            </a:pPr>
            <a:r>
              <a:rPr lang="en-GB" dirty="0"/>
              <a:t>So in order to investigate a bunch of TET-1 scenes and do a time-series analysis, the method presented before</a:t>
            </a:r>
            <a:r>
              <a:rPr lang="en-US" dirty="0"/>
              <a:t> which computes the mean temperature difference over all selected sub-areas are used.</a:t>
            </a:r>
          </a:p>
        </p:txBody>
      </p:sp>
      <p:sp>
        <p:nvSpPr>
          <p:cNvPr id="2" name="Titel 1"/>
          <p:cNvSpPr>
            <a:spLocks noGrp="1"/>
          </p:cNvSpPr>
          <p:nvPr>
            <p:ph type="title"/>
          </p:nvPr>
        </p:nvSpPr>
        <p:spPr>
          <a:xfrm>
            <a:off x="486000" y="648001"/>
            <a:ext cx="8172000" cy="404736"/>
          </a:xfrm>
        </p:spPr>
        <p:txBody>
          <a:bodyPr/>
          <a:lstStyle/>
          <a:p>
            <a:r>
              <a:rPr lang="en-GB" dirty="0"/>
              <a:t>3.1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16</a:t>
            </a:fld>
            <a:endParaRPr lang="en-GB" noProof="0" dirty="0"/>
          </a:p>
        </p:txBody>
      </p:sp>
      <p:pic>
        <p:nvPicPr>
          <p:cNvPr id="5122" name="Picture 2" descr="E:\Penghua\results\ComSST\Etna2\Etna_scf_mi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6974" y="692696"/>
            <a:ext cx="4428492" cy="295232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437400" y="3789040"/>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Penghua\results\ComSST\Etna2\Etna_bsc&amp;tem_m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448" y="692696"/>
            <a:ext cx="4553544" cy="30356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Penghua\results\ComSST\Etna2\Etna_bsc&amp;tem_t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5301" y="3706240"/>
            <a:ext cx="4552199"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54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648072"/>
              </a:xfrm>
            </p:spPr>
            <p:txBody>
              <a:bodyPr/>
              <a:lstStyle/>
              <a:p>
                <a:pPr marL="0" indent="0">
                  <a:buNone/>
                </a:pPr>
                <a:r>
                  <a:rPr lang="en-GB" dirty="0"/>
                  <a:t>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a:t> is showed below.</a:t>
                </a:r>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648072"/>
              </a:xfrm>
              <a:blipFill rotWithShape="1">
                <a:blip r:embed="rId2"/>
                <a:stretch>
                  <a:fillRect l="-1791" t="-11215" b="-6542"/>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3.1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17</a:t>
            </a:fld>
            <a:endParaRPr lang="en-GB" noProof="0" dirty="0"/>
          </a:p>
        </p:txBody>
      </p:sp>
      <p:sp>
        <p:nvSpPr>
          <p:cNvPr id="6" name="Textplatzhalter 2"/>
          <p:cNvSpPr txBox="1">
            <a:spLocks/>
          </p:cNvSpPr>
          <p:nvPr/>
        </p:nvSpPr>
        <p:spPr bwMode="auto">
          <a:xfrm>
            <a:off x="467544" y="5060579"/>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t>According to the comparison results and analyses, the optimal scale factor for MIR band is chosen as 1.15 and for TIR band1.05. </a:t>
            </a:r>
          </a:p>
        </p:txBody>
      </p:sp>
      <p:pic>
        <p:nvPicPr>
          <p:cNvPr id="6148" name="Picture 4" descr="E:\Penghua\results\ComSST\Etna2\Etna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38" y="1794148"/>
            <a:ext cx="4552201" cy="30348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E:\Penghua\results\ComSST\Etna2\Etna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6439" y="1794148"/>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38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4338000"/>
          </a:xfrm>
        </p:spPr>
        <p:txBody>
          <a:bodyPr/>
          <a:lstStyle/>
          <a:p>
            <a:pPr marL="0" indent="0">
              <a:buNone/>
            </a:pPr>
            <a:r>
              <a:rPr lang="en-GB" dirty="0"/>
              <a:t>The chosen scale factor should be tested with different TET-1 imageries. Here, it is tested using scenes of Etna, </a:t>
            </a:r>
            <a:r>
              <a:rPr lang="en-GB" dirty="0" err="1"/>
              <a:t>Demmin</a:t>
            </a:r>
            <a:r>
              <a:rPr lang="en-GB" dirty="0"/>
              <a:t> and Portugal as showed bellow.</a:t>
            </a:r>
          </a:p>
        </p:txBody>
      </p:sp>
      <p:sp>
        <p:nvSpPr>
          <p:cNvPr id="2" name="Titel 1"/>
          <p:cNvSpPr>
            <a:spLocks noGrp="1"/>
          </p:cNvSpPr>
          <p:nvPr>
            <p:ph type="title"/>
          </p:nvPr>
        </p:nvSpPr>
        <p:spPr>
          <a:xfrm>
            <a:off x="486000" y="648001"/>
            <a:ext cx="8172000" cy="476744"/>
          </a:xfrm>
        </p:spPr>
        <p:txBody>
          <a:bodyPr/>
          <a:lstStyle/>
          <a:p>
            <a:r>
              <a:rPr lang="en-GB" dirty="0"/>
              <a:t>3.2 Transferability test (SST)</a:t>
            </a:r>
            <a:br>
              <a:rPr lang="en-GB" dirty="0"/>
            </a:br>
            <a:endParaRPr lang="en-GB" dirty="0"/>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18</a:t>
            </a:fld>
            <a:endParaRPr lang="en-GB" noProof="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78" y="1841892"/>
            <a:ext cx="2212656"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819022"/>
            <a:ext cx="2768008"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534" y="1841892"/>
            <a:ext cx="2402341"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descr="E:\Penghua\results\ComSST\test2\sst_test_tir_lo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2966"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E:\Penghua\results\ComSST\test2\sst_test_mir_lo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E:\Penghua\results\ComSST\test2\sst_test&amp;comp_mi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376492"/>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E:\Penghua\results\ComSST\test2\sst_test&amp;comp_ti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2966" y="2376720"/>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57400" y="1124744"/>
            <a:ext cx="8172000" cy="1728192"/>
          </a:xfrm>
        </p:spPr>
        <p:txBody>
          <a:bodyPr/>
          <a:lstStyle/>
          <a:p>
            <a:pPr marL="0" indent="0">
              <a:buNone/>
            </a:pPr>
            <a:r>
              <a:rPr lang="en-GB" dirty="0"/>
              <a:t>The </a:t>
            </a:r>
            <a:r>
              <a:rPr lang="de-DE" dirty="0" err="1"/>
              <a:t>similar</a:t>
            </a:r>
            <a:r>
              <a:rPr lang="de-DE" dirty="0"/>
              <a:t> </a:t>
            </a:r>
            <a:r>
              <a:rPr lang="de-DE" dirty="0" err="1"/>
              <a:t>comparison</a:t>
            </a:r>
            <a:r>
              <a:rPr lang="de-DE" dirty="0"/>
              <a:t> </a:t>
            </a:r>
            <a:r>
              <a:rPr lang="de-DE" dirty="0" err="1"/>
              <a:t>is</a:t>
            </a:r>
            <a:r>
              <a:rPr lang="de-DE" dirty="0"/>
              <a:t> </a:t>
            </a:r>
            <a:r>
              <a:rPr lang="de-DE" dirty="0" err="1"/>
              <a:t>done</a:t>
            </a:r>
            <a:r>
              <a:rPr lang="de-DE" dirty="0"/>
              <a:t> </a:t>
            </a:r>
            <a:r>
              <a:rPr lang="de-DE" dirty="0" err="1"/>
              <a:t>between</a:t>
            </a:r>
            <a:r>
              <a:rPr lang="de-DE" dirty="0"/>
              <a:t> </a:t>
            </a:r>
            <a:r>
              <a:rPr lang="en-GB" dirty="0"/>
              <a:t>the temperature results from MITIP and MODIS LST using scenes of Lybia-1.</a:t>
            </a:r>
          </a:p>
          <a:p>
            <a:pPr marL="0" indent="0">
              <a:buNone/>
            </a:pPr>
            <a:r>
              <a:rPr lang="en-GB" dirty="0"/>
              <a:t>However, </a:t>
            </a:r>
            <a:r>
              <a:rPr lang="en-GB" dirty="0" err="1"/>
              <a:t>emissivities</a:t>
            </a:r>
            <a:r>
              <a:rPr lang="en-GB" dirty="0"/>
              <a:t> of different land features vary a lot. So firstly we need to choose which </a:t>
            </a:r>
            <a:r>
              <a:rPr lang="en-GB" dirty="0" err="1"/>
              <a:t>emissvity</a:t>
            </a:r>
            <a:r>
              <a:rPr lang="en-GB" dirty="0"/>
              <a:t> map should be used.</a:t>
            </a:r>
          </a:p>
          <a:p>
            <a:pPr marL="0" indent="0">
              <a:buNone/>
            </a:pPr>
            <a:r>
              <a:rPr lang="en-GB" dirty="0"/>
              <a:t>With the experiences of the comparison with MODIS SST, here scale factors 1.15 for MIR band and 1.05 for TIR band are used as standard without affecting the results.</a:t>
            </a:r>
          </a:p>
        </p:txBody>
      </p:sp>
      <p:sp>
        <p:nvSpPr>
          <p:cNvPr id="2" name="Titel 1"/>
          <p:cNvSpPr>
            <a:spLocks noGrp="1"/>
          </p:cNvSpPr>
          <p:nvPr>
            <p:ph type="title"/>
          </p:nvPr>
        </p:nvSpPr>
        <p:spPr>
          <a:xfrm>
            <a:off x="486000" y="648001"/>
            <a:ext cx="8172000" cy="476744"/>
          </a:xfrm>
        </p:spPr>
        <p:txBody>
          <a:bodyPr/>
          <a:lstStyle/>
          <a:p>
            <a:r>
              <a:rPr lang="en-GB" dirty="0"/>
              <a:t>3.3 </a:t>
            </a:r>
            <a:r>
              <a:rPr lang="en-US" dirty="0"/>
              <a:t>Results comparison with MODIS LST and calibration</a:t>
            </a:r>
            <a:endParaRPr lang="en-GB" dirty="0"/>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19</a:t>
            </a:fld>
            <a:endParaRPr lang="en-GB" noProof="0" dirty="0"/>
          </a:p>
        </p:txBody>
      </p:sp>
      <p:pic>
        <p:nvPicPr>
          <p:cNvPr id="8196" name="Picture 4" descr="E:\Penghua\results\comLST\Lybia-1\diff_emi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E:\Penghua\results\comLST\Lybia-1\diff_emi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180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Penghua\results\comLST\Lybia-1\diff_emi_tir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E:\Penghua\results\comLST\Lybia-1\diff_emi_tir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095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E:\Penghua\results\comLST\Lybia-1\diff_emi_mir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4394" y="300302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3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p:txBody>
          <a:bodyPr/>
          <a:lstStyle/>
          <a:p>
            <a:pPr marL="342900" indent="-342900">
              <a:buFont typeface="+mj-lt"/>
              <a:buAutoNum type="arabicPeriod"/>
            </a:pPr>
            <a:r>
              <a:rPr lang="en-GB" dirty="0"/>
              <a:t>Introduction and motivation</a:t>
            </a:r>
          </a:p>
          <a:p>
            <a:pPr marL="342900" indent="-342900">
              <a:buFont typeface="+mj-lt"/>
              <a:buAutoNum type="arabicPeriod"/>
            </a:pPr>
            <a:r>
              <a:rPr lang="en-GB" dirty="0"/>
              <a:t>Introduction of MITIP, an atmospheric correction and image processing method</a:t>
            </a:r>
          </a:p>
          <a:p>
            <a:pPr marL="789300" lvl="1" indent="-342900">
              <a:buFont typeface="+mj-lt"/>
              <a:buAutoNum type="arabicParenR"/>
            </a:pPr>
            <a:r>
              <a:rPr lang="en-GB" dirty="0"/>
              <a:t>Short description of MITIP</a:t>
            </a:r>
          </a:p>
          <a:p>
            <a:pPr marL="789300" lvl="1" indent="-342900">
              <a:buFont typeface="+mj-lt"/>
              <a:buAutoNum type="arabicParenR"/>
            </a:pPr>
            <a:r>
              <a:rPr lang="en-GB" dirty="0"/>
              <a:t>Data preparation and pre-processing</a:t>
            </a:r>
          </a:p>
          <a:p>
            <a:pPr marL="789300" lvl="1" indent="-342900">
              <a:buFont typeface="+mj-lt"/>
              <a:buAutoNum type="arabicParenR"/>
            </a:pPr>
            <a:r>
              <a:rPr lang="en-GB" dirty="0"/>
              <a:t>Outcomes of the MITIP</a:t>
            </a:r>
          </a:p>
          <a:p>
            <a:pPr marL="342900" indent="-342900">
              <a:buFont typeface="+mj-lt"/>
              <a:buAutoNum type="arabicPeriod"/>
            </a:pPr>
            <a:r>
              <a:rPr lang="en-GB" dirty="0"/>
              <a:t>Validation and improvement of the MITIP</a:t>
            </a:r>
          </a:p>
          <a:p>
            <a:pPr marL="789300" lvl="1" indent="-342900">
              <a:buFont typeface="+mj-lt"/>
              <a:buAutoNum type="arabicParenR"/>
            </a:pPr>
            <a:r>
              <a:rPr lang="en-GB" dirty="0"/>
              <a:t>Results comparison with MODIS SST and calibration</a:t>
            </a:r>
          </a:p>
          <a:p>
            <a:pPr marL="789300" lvl="1" indent="-342900">
              <a:buFont typeface="+mj-lt"/>
              <a:buAutoNum type="arabicParenR"/>
            </a:pPr>
            <a:r>
              <a:rPr lang="en-GB" dirty="0"/>
              <a:t>Transferability test (SST)</a:t>
            </a:r>
          </a:p>
          <a:p>
            <a:pPr marL="789300" lvl="1" indent="-342900">
              <a:buFont typeface="+mj-lt"/>
              <a:buAutoNum type="arabicParenR"/>
            </a:pPr>
            <a:r>
              <a:rPr lang="en-GB" dirty="0"/>
              <a:t>Results comparison with MODIS LST and calibration</a:t>
            </a:r>
          </a:p>
          <a:p>
            <a:pPr marL="789300" lvl="1" indent="-342900">
              <a:buFont typeface="+mj-lt"/>
              <a:buAutoNum type="arabicParenR"/>
            </a:pPr>
            <a:r>
              <a:rPr lang="en-GB" dirty="0"/>
              <a:t>Transferability test (LST)</a:t>
            </a:r>
          </a:p>
          <a:p>
            <a:pPr marL="342900" indent="-342900">
              <a:buFont typeface="+mj-lt"/>
              <a:buAutoNum type="arabicPeriod"/>
            </a:pPr>
            <a:r>
              <a:rPr lang="en-GB" dirty="0"/>
              <a:t>Analysis of high-temperature events</a:t>
            </a:r>
          </a:p>
          <a:p>
            <a:pPr marL="789300" lvl="1" indent="-342900">
              <a:buFont typeface="+mj-lt"/>
              <a:buAutoNum type="arabicParenR"/>
            </a:pPr>
            <a:r>
              <a:rPr lang="en-GB" dirty="0"/>
              <a:t>High-temperature events</a:t>
            </a:r>
          </a:p>
          <a:p>
            <a:pPr marL="789300" lvl="1" indent="-342900">
              <a:buFont typeface="+mj-lt"/>
              <a:buAutoNum type="arabicParenR"/>
            </a:pPr>
            <a:r>
              <a:rPr lang="en-GB" dirty="0"/>
              <a:t>Comparison with the results of Zhukov’s algorithm</a:t>
            </a:r>
            <a:endParaRPr lang="en-GB" b="1" dirty="0"/>
          </a:p>
          <a:p>
            <a:pPr marL="342900" indent="-342900">
              <a:buFont typeface="+mj-lt"/>
              <a:buAutoNum type="arabicPeriod"/>
            </a:pPr>
            <a:r>
              <a:rPr lang="en-GB" dirty="0"/>
              <a:t>Conclusion and outlook</a:t>
            </a:r>
          </a:p>
          <a:p>
            <a:pPr lvl="1"/>
            <a:endParaRPr lang="en-GB" dirty="0"/>
          </a:p>
          <a:p>
            <a:endParaRPr lang="en-GB" dirty="0"/>
          </a:p>
        </p:txBody>
      </p:sp>
      <p:sp>
        <p:nvSpPr>
          <p:cNvPr id="2" name="Titel 1"/>
          <p:cNvSpPr>
            <a:spLocks noGrp="1"/>
          </p:cNvSpPr>
          <p:nvPr>
            <p:ph type="title"/>
          </p:nvPr>
        </p:nvSpPr>
        <p:spPr/>
        <p:txBody>
          <a:bodyPr/>
          <a:lstStyle/>
          <a:p>
            <a:r>
              <a:rPr lang="en-GB" dirty="0"/>
              <a:t>Contents</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2</a:t>
            </a:fld>
            <a:endParaRPr lang="en-GB" noProof="0" dirty="0"/>
          </a:p>
        </p:txBody>
      </p:sp>
    </p:spTree>
    <p:extLst>
      <p:ext uri="{BB962C8B-B14F-4D97-AF65-F5344CB8AC3E}">
        <p14:creationId xmlns:p14="http://schemas.microsoft.com/office/powerpoint/2010/main" val="4188449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248172"/>
            <a:ext cx="3744416" cy="1008112"/>
          </a:xfrm>
        </p:spPr>
        <p:txBody>
          <a:bodyPr/>
          <a:lstStyle/>
          <a:p>
            <a:pPr marL="0" indent="0">
              <a:buNone/>
            </a:pPr>
            <a:r>
              <a:rPr lang="en-US" dirty="0"/>
              <a:t>Similarly, 5 sub-areas are chosen to do the comparison as showed in the picture on the right.</a:t>
            </a:r>
            <a:endParaRPr lang="en-GB" dirty="0"/>
          </a:p>
        </p:txBody>
      </p:sp>
      <p:sp>
        <p:nvSpPr>
          <p:cNvPr id="2" name="Titel 1"/>
          <p:cNvSpPr>
            <a:spLocks noGrp="1"/>
          </p:cNvSpPr>
          <p:nvPr>
            <p:ph type="title"/>
          </p:nvPr>
        </p:nvSpPr>
        <p:spPr>
          <a:xfrm>
            <a:off x="486000" y="648001"/>
            <a:ext cx="8172000" cy="404736"/>
          </a:xfrm>
        </p:spPr>
        <p:txBody>
          <a:bodyPr/>
          <a:lstStyle/>
          <a:p>
            <a:r>
              <a:rPr lang="en-GB" dirty="0"/>
              <a:t>3.3 </a:t>
            </a:r>
            <a:r>
              <a:rPr lang="en-US" dirty="0"/>
              <a:t>Results comparison with MODIS LST and calibration</a:t>
            </a:r>
            <a:endParaRPr lang="en-GB" dirty="0"/>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20</a:t>
            </a:fld>
            <a:endParaRPr lang="en-GB" noProof="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170062"/>
            <a:ext cx="2664296" cy="4977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467544" y="2447180"/>
            <a:ext cx="3744416" cy="177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And different scale factors (1.00, 1.05, 1.10, 1.15, 1.20) are used to see the differences between the temperature results from MITIP is compared with MODIS LST. The results are showed on the right.</a:t>
            </a:r>
            <a:endParaRPr lang="en-GB" dirty="0"/>
          </a:p>
        </p:txBody>
      </p:sp>
      <p:pic>
        <p:nvPicPr>
          <p:cNvPr id="9219" name="Picture 3" descr="E:\Penghua\results\comLST\Lybia-1\Lybia-1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Penghua\results\comLST\Lybia-1\Lybia-1_scf_test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Penghua\results\comLST\Lybia-1\Lybia-1_bsc&amp;tem_t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Penghua\results\comLST\Lybia-1\Lybia-1_bsc&amp;tem_m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6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792088"/>
              </a:xfrm>
            </p:spPr>
            <p:txBody>
              <a:bodyPr/>
              <a:lstStyle/>
              <a:p>
                <a:pPr marL="0" indent="0">
                  <a:buNone/>
                </a:pPr>
                <a:r>
                  <a:rPr lang="en-GB" dirty="0"/>
                  <a:t>We can see that this situation is very similar with the comparison with the MODIS SST. 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a:t> is showed below.</a:t>
                </a:r>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792088"/>
              </a:xfrm>
              <a:blipFill rotWithShape="1">
                <a:blip r:embed="rId2"/>
                <a:stretch>
                  <a:fillRect l="-1791" t="-9231" b="-22308"/>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3.3 </a:t>
            </a:r>
            <a:r>
              <a:rPr lang="en-US" dirty="0"/>
              <a:t>Results comparison with MODIS LST and calibration</a:t>
            </a:r>
            <a:endParaRPr lang="en-GB" dirty="0"/>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21</a:t>
            </a:fld>
            <a:endParaRPr lang="en-GB" noProof="0" dirty="0"/>
          </a:p>
        </p:txBody>
      </p:sp>
      <p:sp>
        <p:nvSpPr>
          <p:cNvPr id="6" name="Textplatzhalter 2"/>
          <p:cNvSpPr txBox="1">
            <a:spLocks/>
          </p:cNvSpPr>
          <p:nvPr/>
        </p:nvSpPr>
        <p:spPr bwMode="auto">
          <a:xfrm>
            <a:off x="467544" y="5301208"/>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t>According to the comparison results and to keep consistence, the optimal scale factor for MIR band is chosen as 1.15 and for TIR band it is 1.05 as well. </a:t>
            </a:r>
          </a:p>
        </p:txBody>
      </p:sp>
      <p:pic>
        <p:nvPicPr>
          <p:cNvPr id="10244" name="Picture 4" descr="E:\Penghua\results\comLST\Lybia-1\Lybia-1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2"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E:\Penghua\results\comLST\Lybia-1\Lybia-1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1800"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2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645140"/>
          </a:xfrm>
        </p:spPr>
        <p:txBody>
          <a:bodyPr/>
          <a:lstStyle/>
          <a:p>
            <a:pPr marL="0" indent="0">
              <a:buNone/>
            </a:pPr>
            <a:r>
              <a:rPr lang="en-GB" dirty="0"/>
              <a:t>The chosen scale factor would be tested with different TET-1 imageries. Here, it is tested using scenes of Libya-2.</a:t>
            </a:r>
          </a:p>
        </p:txBody>
      </p:sp>
      <p:sp>
        <p:nvSpPr>
          <p:cNvPr id="2" name="Titel 1"/>
          <p:cNvSpPr>
            <a:spLocks noGrp="1"/>
          </p:cNvSpPr>
          <p:nvPr>
            <p:ph type="title"/>
          </p:nvPr>
        </p:nvSpPr>
        <p:spPr>
          <a:xfrm>
            <a:off x="486000" y="648001"/>
            <a:ext cx="8172000" cy="476744"/>
          </a:xfrm>
        </p:spPr>
        <p:txBody>
          <a:bodyPr/>
          <a:lstStyle/>
          <a:p>
            <a:r>
              <a:rPr lang="en-GB" dirty="0"/>
              <a:t>3.4 Transferability test (LST)</a:t>
            </a:r>
            <a:br>
              <a:rPr lang="en-GB" dirty="0"/>
            </a:br>
            <a:endParaRPr lang="en-GB" dirty="0"/>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22</a:t>
            </a:fld>
            <a:endParaRPr lang="en-GB" noProof="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068" y="1772816"/>
            <a:ext cx="2468092" cy="4339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descr="E:\Penghua\results\comLST\test\lls_test&amp;cmp_mi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Penghua\results\comLST\test\lls_test&amp;cmp_tir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197"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E:\Penghua\results\comLST\test\lls_test&amp;cmp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E:\Penghua\results\comLST\test\lls_test&amp;cmp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2925"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9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772816"/>
            <a:ext cx="8172000" cy="2160240"/>
          </a:xfrm>
        </p:spPr>
        <p:txBody>
          <a:bodyPr/>
          <a:lstStyle/>
          <a:p>
            <a:pPr marL="0" indent="0">
              <a:buNone/>
            </a:pPr>
            <a:r>
              <a:rPr lang="en-GB" dirty="0"/>
              <a:t>After the analysis of performances of MITIP under the normal-temperature environments and the improvement of it, we get optimal scale factor for MIR band and TIR band respectively, namely 1.15 and 1.05.</a:t>
            </a:r>
          </a:p>
          <a:p>
            <a:pPr marL="0" indent="0">
              <a:buNone/>
            </a:pPr>
            <a:r>
              <a:rPr lang="en-GB" dirty="0"/>
              <a:t>Now, we are able to analyse the performances of MITIP on the monitoring of high-temperature events (HTE).</a:t>
            </a:r>
          </a:p>
          <a:p>
            <a:pPr marL="0" indent="0">
              <a:buNone/>
            </a:pPr>
            <a:r>
              <a:rPr lang="en-GB" dirty="0"/>
              <a:t>Firstly the results of the MITIP of the high-temperature monitoring is presented.</a:t>
            </a:r>
          </a:p>
        </p:txBody>
      </p:sp>
      <p:sp>
        <p:nvSpPr>
          <p:cNvPr id="2" name="Titel 1"/>
          <p:cNvSpPr>
            <a:spLocks noGrp="1"/>
          </p:cNvSpPr>
          <p:nvPr>
            <p:ph type="title"/>
          </p:nvPr>
        </p:nvSpPr>
        <p:spPr>
          <a:xfrm>
            <a:off x="486000" y="648001"/>
            <a:ext cx="8172000" cy="476744"/>
          </a:xfrm>
        </p:spPr>
        <p:txBody>
          <a:bodyPr/>
          <a:lstStyle/>
          <a:p>
            <a:r>
              <a:rPr lang="en-GB" dirty="0"/>
              <a:t>4. Analysis of high-temperature events</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23</a:t>
            </a:fld>
            <a:endParaRPr lang="en-GB" noProof="0" dirty="0"/>
          </a:p>
        </p:txBody>
      </p:sp>
    </p:spTree>
    <p:extLst>
      <p:ext uri="{BB962C8B-B14F-4D97-AF65-F5344CB8AC3E}">
        <p14:creationId xmlns:p14="http://schemas.microsoft.com/office/powerpoint/2010/main" val="1652161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a:t>Etna 2014.06.22</a:t>
            </a:r>
          </a:p>
        </p:txBody>
      </p:sp>
      <p:sp>
        <p:nvSpPr>
          <p:cNvPr id="2" name="Titel 1"/>
          <p:cNvSpPr>
            <a:spLocks noGrp="1"/>
          </p:cNvSpPr>
          <p:nvPr>
            <p:ph type="title"/>
          </p:nvPr>
        </p:nvSpPr>
        <p:spPr>
          <a:xfrm>
            <a:off x="486000" y="648001"/>
            <a:ext cx="8172000" cy="404735"/>
          </a:xfrm>
        </p:spPr>
        <p:txBody>
          <a:bodyPr/>
          <a:lstStyle/>
          <a:p>
            <a:r>
              <a:rPr lang="en-GB" dirty="0"/>
              <a:t>4.1 High-temperature events</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24</a:t>
            </a:fld>
            <a:endParaRPr lang="en-GB" noProof="0" dirty="0"/>
          </a:p>
        </p:txBody>
      </p:sp>
      <p:pic>
        <p:nvPicPr>
          <p:cNvPr id="4098" name="Picture 2" descr="E:\Penghua\results\figure\Etan14.06.22\temp_map_etna_mir_zoomed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9" y="1558925"/>
            <a:ext cx="4624908" cy="34542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Penghua\results\figure\Etan14.06.22\temp_map_etna_tir_zoomed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Penghua\results\figure\Etan14.06.22\effective_target_pixel_fra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70"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238" y="12375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8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a:t>Stromboli 2014.06.22</a:t>
            </a:r>
          </a:p>
        </p:txBody>
      </p:sp>
      <p:sp>
        <p:nvSpPr>
          <p:cNvPr id="2" name="Titel 1"/>
          <p:cNvSpPr>
            <a:spLocks noGrp="1"/>
          </p:cNvSpPr>
          <p:nvPr>
            <p:ph type="title"/>
          </p:nvPr>
        </p:nvSpPr>
        <p:spPr>
          <a:xfrm>
            <a:off x="486000" y="648001"/>
            <a:ext cx="8172000" cy="404735"/>
          </a:xfrm>
        </p:spPr>
        <p:txBody>
          <a:bodyPr/>
          <a:lstStyle/>
          <a:p>
            <a:r>
              <a:rPr lang="en-GB" dirty="0"/>
              <a:t>4.1 High-temperature events</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25</a:t>
            </a:fld>
            <a:endParaRPr lang="en-GB" noProof="0" dirty="0"/>
          </a:p>
        </p:txBody>
      </p:sp>
      <p:pic>
        <p:nvPicPr>
          <p:cNvPr id="1026" name="Picture 2" descr="E:\Penghua\Programming\Master_thesis\results\figure\stromboli\strom_tem_m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4" y="1772816"/>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enghua\Programming\Master_thesis\results\figure\stromboli\strom_tem_T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752" y="1772816"/>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enghua\Programming\Master_thesis\results\figure\stromboli\strom_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54" y="1772816"/>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E:\Penghua\Programming\Master_thesis\results\figure\stromboli\strom_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6752" y="1772816"/>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enghua\Programming\Master_thesis\results\figure\stromboli\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315622"/>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36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err="1"/>
              <a:t>Bardargunga</a:t>
            </a:r>
            <a:r>
              <a:rPr lang="en-GB" dirty="0"/>
              <a:t> 2014.09.14</a:t>
            </a:r>
          </a:p>
        </p:txBody>
      </p:sp>
      <p:sp>
        <p:nvSpPr>
          <p:cNvPr id="2" name="Titel 1"/>
          <p:cNvSpPr>
            <a:spLocks noGrp="1"/>
          </p:cNvSpPr>
          <p:nvPr>
            <p:ph type="title"/>
          </p:nvPr>
        </p:nvSpPr>
        <p:spPr>
          <a:xfrm>
            <a:off x="486000" y="648001"/>
            <a:ext cx="8172000" cy="404735"/>
          </a:xfrm>
        </p:spPr>
        <p:txBody>
          <a:bodyPr/>
          <a:lstStyle/>
          <a:p>
            <a:r>
              <a:rPr lang="en-GB" dirty="0"/>
              <a:t>4.1 High-temperature events</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26</a:t>
            </a:fld>
            <a:endParaRPr lang="en-GB" noProof="0" dirty="0"/>
          </a:p>
        </p:txBody>
      </p:sp>
      <p:pic>
        <p:nvPicPr>
          <p:cNvPr id="2050" name="Picture 2" descr="E:\Penghua\Programming\Master_thesis\results\figure\Bardarbunga2014.09.14\tem_t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175" y="1701000"/>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Penghua\Programming\Master_thesis\results\figure\Bardarbunga2014.09.14\tem_m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01000"/>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Penghua\Programming\Master_thesis\results\figure\Bardarbunga2014.09.14\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01000"/>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Penghua\Programming\Master_thesis\results\figure\Bardarbunga2014.09.14\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2175" y="1701000"/>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Penghua\Programming\Master_thesis\results\figure\Bardarbunga2014.09.14\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2438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0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a:t>Portugal 2016.08.11</a:t>
            </a:r>
          </a:p>
        </p:txBody>
      </p:sp>
      <p:sp>
        <p:nvSpPr>
          <p:cNvPr id="2" name="Titel 1"/>
          <p:cNvSpPr>
            <a:spLocks noGrp="1"/>
          </p:cNvSpPr>
          <p:nvPr>
            <p:ph type="title"/>
          </p:nvPr>
        </p:nvSpPr>
        <p:spPr>
          <a:xfrm>
            <a:off x="486000" y="648001"/>
            <a:ext cx="8172000" cy="404735"/>
          </a:xfrm>
        </p:spPr>
        <p:txBody>
          <a:bodyPr/>
          <a:lstStyle/>
          <a:p>
            <a:r>
              <a:rPr lang="en-GB" dirty="0"/>
              <a:t>4.1 High-temperature events</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27</a:t>
            </a:fld>
            <a:endParaRPr lang="en-GB" noProof="0" dirty="0"/>
          </a:p>
        </p:txBody>
      </p:sp>
      <p:pic>
        <p:nvPicPr>
          <p:cNvPr id="3074" name="Picture 2" descr="E:\Penghua\Programming\Master_thesis\results\figure\portugal\tem_m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4824"/>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Penghua\Programming\Master_thesis\results\figure\portugal\tem_t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752" y="1844824"/>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Penghua\Programming\Master_thesis\results\figure\portugal\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44824"/>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E:\Penghua\Programming\Master_thesis\results\figure\portugal\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6752" y="1844824"/>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Penghua\Programming\Master_thesis\results\figure\portugal\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2438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4320480"/>
          </a:xfrm>
        </p:spPr>
        <p:txBody>
          <a:bodyPr/>
          <a:lstStyle/>
          <a:p>
            <a:pPr marL="0" indent="0">
              <a:buNone/>
            </a:pPr>
            <a:r>
              <a:rPr lang="en-GB" dirty="0"/>
              <a:t>The Zhukov’s algorithm is the algorithm used to process the TET-1 imagery originally. It firstly filters clouds, water and other anomalies out and detects and quantifies the hot pixels later by means of per cluster instead of per pixel as the MITIP method does. After detection, Zhukov’s algorithm aggregates hot pixels which locates closed enough to form a hot cluster and calculate the characteristics such as temperature, cluster size of this cluster.</a:t>
            </a:r>
          </a:p>
          <a:p>
            <a:pPr marL="0" indent="0">
              <a:buNone/>
            </a:pPr>
            <a:endParaRPr lang="en-GB" dirty="0"/>
          </a:p>
          <a:p>
            <a:pPr marL="0" indent="0">
              <a:buNone/>
            </a:pPr>
            <a:r>
              <a:rPr lang="en-GB" dirty="0"/>
              <a:t>But the MITIP method performs a pixel-based analysis. Consequently, to do the comparison, a procedure is developed to shift the MITIP’s original pixel-based results to cluster-based results.</a:t>
            </a:r>
          </a:p>
        </p:txBody>
      </p:sp>
      <p:sp>
        <p:nvSpPr>
          <p:cNvPr id="2" name="Titel 1"/>
          <p:cNvSpPr>
            <a:spLocks noGrp="1"/>
          </p:cNvSpPr>
          <p:nvPr>
            <p:ph type="title"/>
          </p:nvPr>
        </p:nvSpPr>
        <p:spPr>
          <a:xfrm>
            <a:off x="486000" y="648001"/>
            <a:ext cx="8172000" cy="404735"/>
          </a:xfrm>
        </p:spPr>
        <p:txBody>
          <a:bodyPr/>
          <a:lstStyle/>
          <a:p>
            <a:r>
              <a:rPr lang="en-GB" dirty="0"/>
              <a:t>4.2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28</a:t>
            </a:fld>
            <a:endParaRPr lang="en-GB" noProof="0" dirty="0"/>
          </a:p>
        </p:txBody>
      </p:sp>
      <p:pic>
        <p:nvPicPr>
          <p:cNvPr id="3074" name="Picture 2" descr="E:\Penghua\Programming\Master_thesis\results\figure\clusterAnalys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97151"/>
            <a:ext cx="9144000" cy="46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457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a:t>4.2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29</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2"/>
            <a:ext cx="4104455" cy="58051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1692771" cy="276999"/>
          </a:xfrm>
          <a:prstGeom prst="rect">
            <a:avLst/>
          </a:prstGeom>
          <a:noFill/>
        </p:spPr>
        <p:txBody>
          <a:bodyPr wrap="none" lIns="0" tIns="0" rIns="0" bIns="0" rtlCol="0">
            <a:spAutoFit/>
          </a:bodyPr>
          <a:lstStyle/>
          <a:p>
            <a:r>
              <a:rPr lang="de-DE" dirty="0" err="1">
                <a:latin typeface="Arial" pitchFamily="34" charset="0"/>
                <a:cs typeface="Arial" pitchFamily="34" charset="0"/>
              </a:rPr>
              <a:t>Etna</a:t>
            </a:r>
            <a:r>
              <a:rPr lang="de-DE" dirty="0">
                <a:latin typeface="Arial" pitchFamily="34" charset="0"/>
                <a:cs typeface="Arial" pitchFamily="34" charset="0"/>
              </a:rPr>
              <a:t> 2014.07.21</a:t>
            </a:r>
            <a:endParaRPr lang="en-US"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062247666"/>
              </p:ext>
            </p:extLst>
          </p:nvPr>
        </p:nvGraphicFramePr>
        <p:xfrm>
          <a:off x="4331196" y="2657296"/>
          <a:ext cx="4561284" cy="1524227"/>
        </p:xfrm>
        <a:graphic>
          <a:graphicData uri="http://schemas.openxmlformats.org/drawingml/2006/table">
            <a:tbl>
              <a:tblPr firstRow="1" bandRow="1">
                <a:tableStyleId>{5940675A-B579-460E-94D1-54222C63F5DA}</a:tableStyleId>
              </a:tblPr>
              <a:tblGrid>
                <a:gridCol w="103289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tblGrid>
              <a:tr h="411664">
                <a:tc>
                  <a:txBody>
                    <a:bodyPr/>
                    <a:lstStyle/>
                    <a:p>
                      <a:pPr algn="ctr"/>
                      <a:r>
                        <a:rPr lang="de-DE" dirty="0" err="1"/>
                        <a:t>Method</a:t>
                      </a:r>
                      <a:endParaRPr lang="en-US" dirty="0"/>
                    </a:p>
                  </a:txBody>
                  <a:tcPr/>
                </a:tc>
                <a:tc gridSpan="3">
                  <a:txBody>
                    <a:bodyPr/>
                    <a:lstStyle/>
                    <a:p>
                      <a:pPr algn="ctr"/>
                      <a:r>
                        <a:rPr lang="de-DE" dirty="0" err="1"/>
                        <a:t>Temperature</a:t>
                      </a:r>
                      <a:r>
                        <a:rPr lang="de-DE" dirty="0"/>
                        <a:t> [K]</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a:t>Cluster </a:t>
                      </a:r>
                      <a:r>
                        <a:rPr lang="de-DE" dirty="0" err="1"/>
                        <a:t>size</a:t>
                      </a:r>
                      <a:endParaRPr lang="en-US" dirty="0"/>
                    </a:p>
                  </a:txBody>
                  <a:tcPr/>
                </a:tc>
                <a:extLst>
                  <a:ext uri="{0D108BD9-81ED-4DB2-BD59-A6C34878D82A}">
                    <a16:rowId xmlns:a16="http://schemas.microsoft.com/office/drawing/2014/main" val="10000"/>
                  </a:ext>
                </a:extLst>
              </a:tr>
              <a:tr h="190522">
                <a:tc rowSpan="2">
                  <a:txBody>
                    <a:bodyPr/>
                    <a:lstStyle/>
                    <a:p>
                      <a:pPr algn="ctr"/>
                      <a:r>
                        <a:rPr lang="de-DE" dirty="0"/>
                        <a:t>Zhukov</a:t>
                      </a:r>
                      <a:endParaRPr lang="en-US" dirty="0"/>
                    </a:p>
                  </a:txBody>
                  <a:tcPr/>
                </a:tc>
                <a:tc>
                  <a:txBody>
                    <a:bodyPr/>
                    <a:lstStyle/>
                    <a:p>
                      <a:pPr algn="ctr"/>
                      <a:r>
                        <a:rPr lang="de-DE" dirty="0"/>
                        <a:t>Min</a:t>
                      </a:r>
                      <a:endParaRPr lang="en-US" dirty="0"/>
                    </a:p>
                  </a:txBody>
                  <a:tcPr/>
                </a:tc>
                <a:tc>
                  <a:txBody>
                    <a:bodyPr/>
                    <a:lstStyle/>
                    <a:p>
                      <a:pPr algn="ctr"/>
                      <a:r>
                        <a:rPr lang="de-DE" dirty="0" err="1"/>
                        <a:t>Mean</a:t>
                      </a:r>
                      <a:endParaRPr lang="en-US" dirty="0"/>
                    </a:p>
                  </a:txBody>
                  <a:tcPr/>
                </a:tc>
                <a:tc>
                  <a:txBody>
                    <a:bodyPr/>
                    <a:lstStyle/>
                    <a:p>
                      <a:pPr algn="ctr"/>
                      <a:r>
                        <a:rPr lang="de-DE" dirty="0"/>
                        <a:t>Max</a:t>
                      </a:r>
                      <a:endParaRPr lang="en-US" dirty="0"/>
                    </a:p>
                  </a:txBody>
                  <a:tcPr/>
                </a:tc>
                <a:tc rowSpan="2">
                  <a:txBody>
                    <a:bodyPr/>
                    <a:lstStyle/>
                    <a:p>
                      <a:pPr algn="ctr"/>
                      <a:r>
                        <a:rPr lang="de-DE" dirty="0"/>
                        <a:t>127</a:t>
                      </a:r>
                      <a:endParaRPr lang="en-US" dirty="0"/>
                    </a:p>
                  </a:txBody>
                  <a:tcPr/>
                </a:tc>
                <a:extLst>
                  <a:ext uri="{0D108BD9-81ED-4DB2-BD59-A6C34878D82A}">
                    <a16:rowId xmlns:a16="http://schemas.microsoft.com/office/drawing/2014/main" val="10001"/>
                  </a:ext>
                </a:extLst>
              </a:tr>
              <a:tr h="190522">
                <a:tc vMerge="1">
                  <a:txBody>
                    <a:bodyPr/>
                    <a:lstStyle/>
                    <a:p>
                      <a:endParaRPr lang="en-US"/>
                    </a:p>
                  </a:txBody>
                  <a:tcPr/>
                </a:tc>
                <a:tc>
                  <a:txBody>
                    <a:bodyPr/>
                    <a:lstStyle/>
                    <a:p>
                      <a:pPr algn="ctr"/>
                      <a:r>
                        <a:rPr lang="de-DE" dirty="0"/>
                        <a:t>611</a:t>
                      </a:r>
                      <a:endParaRPr lang="en-US" dirty="0"/>
                    </a:p>
                  </a:txBody>
                  <a:tcPr/>
                </a:tc>
                <a:tc>
                  <a:txBody>
                    <a:bodyPr/>
                    <a:lstStyle/>
                    <a:p>
                      <a:pPr algn="ctr"/>
                      <a:r>
                        <a:rPr lang="de-DE" dirty="0"/>
                        <a:t>633.5</a:t>
                      </a:r>
                      <a:endParaRPr lang="en-US" dirty="0"/>
                    </a:p>
                  </a:txBody>
                  <a:tcPr/>
                </a:tc>
                <a:tc>
                  <a:txBody>
                    <a:bodyPr/>
                    <a:lstStyle/>
                    <a:p>
                      <a:pPr algn="ctr"/>
                      <a:r>
                        <a:rPr lang="de-DE" dirty="0"/>
                        <a:t>661.3</a:t>
                      </a:r>
                      <a:endParaRPr lang="en-US" dirty="0"/>
                    </a:p>
                  </a:txBody>
                  <a:tcPr/>
                </a:tc>
                <a:tc vMerge="1">
                  <a:txBody>
                    <a:bodyPr/>
                    <a:lstStyle/>
                    <a:p>
                      <a:endParaRPr lang="en-US"/>
                    </a:p>
                  </a:txBody>
                  <a:tcPr/>
                </a:tc>
                <a:extLst>
                  <a:ext uri="{0D108BD9-81ED-4DB2-BD59-A6C34878D82A}">
                    <a16:rowId xmlns:a16="http://schemas.microsoft.com/office/drawing/2014/main" val="10002"/>
                  </a:ext>
                </a:extLst>
              </a:tr>
              <a:tr h="381043">
                <a:tc>
                  <a:txBody>
                    <a:bodyPr/>
                    <a:lstStyle/>
                    <a:p>
                      <a:pPr algn="ctr"/>
                      <a:r>
                        <a:rPr lang="de-DE" dirty="0"/>
                        <a:t>MITIP</a:t>
                      </a:r>
                      <a:endParaRPr lang="en-US" dirty="0"/>
                    </a:p>
                  </a:txBody>
                  <a:tcPr/>
                </a:tc>
                <a:tc gridSpan="3">
                  <a:txBody>
                    <a:bodyPr/>
                    <a:lstStyle/>
                    <a:p>
                      <a:pPr algn="ctr"/>
                      <a:r>
                        <a:rPr lang="de-DE" dirty="0"/>
                        <a:t>644.3</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a:t>123</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84599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1. Introduction and motivation</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3</a:t>
            </a:fld>
            <a:endParaRPr lang="en-GB" noProof="0" dirty="0"/>
          </a:p>
        </p:txBody>
      </p:sp>
      <p:sp>
        <p:nvSpPr>
          <p:cNvPr id="3" name="TextBox 2"/>
          <p:cNvSpPr txBox="1"/>
          <p:nvPr/>
        </p:nvSpPr>
        <p:spPr>
          <a:xfrm>
            <a:off x="543373" y="1286343"/>
            <a:ext cx="8352928" cy="1661993"/>
          </a:xfrm>
          <a:prstGeom prst="rect">
            <a:avLst/>
          </a:prstGeom>
          <a:noFill/>
        </p:spPr>
        <p:txBody>
          <a:bodyPr wrap="square" lIns="0" tIns="0" rIns="0" bIns="0" rtlCol="0">
            <a:spAutoFit/>
          </a:bodyPr>
          <a:lstStyle/>
          <a:p>
            <a:r>
              <a:rPr lang="de-DE" dirty="0">
                <a:latin typeface="Arial" pitchFamily="34" charset="0"/>
                <a:cs typeface="Arial" pitchFamily="34" charset="0"/>
              </a:rPr>
              <a:t>High-</a:t>
            </a:r>
            <a:r>
              <a:rPr lang="de-DE" dirty="0" err="1">
                <a:latin typeface="Arial" pitchFamily="34" charset="0"/>
                <a:cs typeface="Arial" pitchFamily="34" charset="0"/>
              </a:rPr>
              <a:t>temperature</a:t>
            </a:r>
            <a:r>
              <a:rPr lang="de-DE" dirty="0">
                <a:latin typeface="Arial" pitchFamily="34" charset="0"/>
                <a:cs typeface="Arial" pitchFamily="34" charset="0"/>
              </a:rPr>
              <a:t> </a:t>
            </a:r>
            <a:r>
              <a:rPr lang="de-DE" dirty="0" err="1">
                <a:latin typeface="Arial" pitchFamily="34" charset="0"/>
                <a:cs typeface="Arial" pitchFamily="34" charset="0"/>
              </a:rPr>
              <a:t>events</a:t>
            </a:r>
            <a:r>
              <a:rPr lang="de-DE" dirty="0">
                <a:latin typeface="Arial" pitchFamily="34" charset="0"/>
                <a:cs typeface="Arial" pitchFamily="34" charset="0"/>
              </a:rPr>
              <a:t> (HTE), such </a:t>
            </a:r>
            <a:r>
              <a:rPr lang="de-DE" dirty="0" err="1">
                <a:latin typeface="Arial" pitchFamily="34" charset="0"/>
                <a:cs typeface="Arial" pitchFamily="34" charset="0"/>
              </a:rPr>
              <a:t>as</a:t>
            </a:r>
            <a:r>
              <a:rPr lang="de-DE" dirty="0">
                <a:latin typeface="Arial" pitchFamily="34" charset="0"/>
                <a:cs typeface="Arial" pitchFamily="34" charset="0"/>
              </a:rPr>
              <a:t> </a:t>
            </a:r>
            <a:r>
              <a:rPr lang="de-DE" dirty="0" err="1">
                <a:latin typeface="Arial" pitchFamily="34" charset="0"/>
                <a:cs typeface="Arial" pitchFamily="34" charset="0"/>
              </a:rPr>
              <a:t>fire</a:t>
            </a:r>
            <a:r>
              <a:rPr lang="de-DE" dirty="0">
                <a:latin typeface="Arial" pitchFamily="34" charset="0"/>
                <a:cs typeface="Arial" pitchFamily="34" charset="0"/>
              </a:rPr>
              <a:t> </a:t>
            </a:r>
            <a:r>
              <a:rPr lang="de-DE" dirty="0" err="1">
                <a:latin typeface="Arial" pitchFamily="34" charset="0"/>
                <a:cs typeface="Arial" pitchFamily="34" charset="0"/>
              </a:rPr>
              <a:t>hazards</a:t>
            </a:r>
            <a:r>
              <a:rPr lang="de-DE" dirty="0">
                <a:latin typeface="Arial" pitchFamily="34" charset="0"/>
                <a:cs typeface="Arial" pitchFamily="34" charset="0"/>
              </a:rPr>
              <a:t>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volcanic</a:t>
            </a:r>
            <a:r>
              <a:rPr lang="de-DE" dirty="0">
                <a:latin typeface="Arial" pitchFamily="34" charset="0"/>
                <a:cs typeface="Arial" pitchFamily="34" charset="0"/>
              </a:rPr>
              <a:t> </a:t>
            </a:r>
            <a:r>
              <a:rPr lang="de-DE" dirty="0" err="1">
                <a:latin typeface="Arial" pitchFamily="34" charset="0"/>
                <a:cs typeface="Arial" pitchFamily="34" charset="0"/>
              </a:rPr>
              <a:t>eruptions</a:t>
            </a:r>
            <a:r>
              <a:rPr lang="de-DE" dirty="0">
                <a:latin typeface="Arial" pitchFamily="34" charset="0"/>
                <a:cs typeface="Arial" pitchFamily="34" charset="0"/>
              </a:rPr>
              <a:t>, </a:t>
            </a:r>
            <a:r>
              <a:rPr lang="de-DE" dirty="0" err="1">
                <a:latin typeface="Arial" pitchFamily="34" charset="0"/>
                <a:cs typeface="Arial" pitchFamily="34" charset="0"/>
              </a:rPr>
              <a:t>occur</a:t>
            </a:r>
            <a:r>
              <a:rPr lang="de-DE" dirty="0">
                <a:latin typeface="Arial" pitchFamily="34" charset="0"/>
                <a:cs typeface="Arial" pitchFamily="34" charset="0"/>
              </a:rPr>
              <a:t> </a:t>
            </a:r>
            <a:r>
              <a:rPr lang="de-DE" dirty="0" err="1">
                <a:latin typeface="Arial" pitchFamily="34" charset="0"/>
                <a:cs typeface="Arial" pitchFamily="34" charset="0"/>
              </a:rPr>
              <a:t>widely</a:t>
            </a:r>
            <a:r>
              <a:rPr lang="de-DE" dirty="0">
                <a:latin typeface="Arial" pitchFamily="34" charset="0"/>
                <a:cs typeface="Arial" pitchFamily="34" charset="0"/>
              </a:rPr>
              <a:t> all </a:t>
            </a:r>
            <a:r>
              <a:rPr lang="de-DE" dirty="0" err="1">
                <a:latin typeface="Arial" pitchFamily="34" charset="0"/>
                <a:cs typeface="Arial" pitchFamily="34" charset="0"/>
              </a:rPr>
              <a:t>over</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world</a:t>
            </a:r>
            <a:r>
              <a:rPr lang="de-DE" dirty="0">
                <a:latin typeface="Arial" pitchFamily="34" charset="0"/>
                <a:cs typeface="Arial" pitchFamily="34" charset="0"/>
              </a:rPr>
              <a:t>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exert</a:t>
            </a:r>
            <a:r>
              <a:rPr lang="de-DE" dirty="0">
                <a:latin typeface="Arial" pitchFamily="34" charset="0"/>
                <a:cs typeface="Arial" pitchFamily="34" charset="0"/>
              </a:rPr>
              <a:t> </a:t>
            </a:r>
            <a:r>
              <a:rPr lang="de-DE" dirty="0" err="1">
                <a:latin typeface="Arial" pitchFamily="34" charset="0"/>
                <a:cs typeface="Arial" pitchFamily="34" charset="0"/>
              </a:rPr>
              <a:t>great</a:t>
            </a:r>
            <a:r>
              <a:rPr lang="de-DE" dirty="0">
                <a:latin typeface="Arial" pitchFamily="34" charset="0"/>
                <a:cs typeface="Arial" pitchFamily="34" charset="0"/>
              </a:rPr>
              <a:t> </a:t>
            </a:r>
            <a:r>
              <a:rPr lang="de-DE" dirty="0" err="1">
                <a:latin typeface="Arial" pitchFamily="34" charset="0"/>
                <a:cs typeface="Arial" pitchFamily="34" charset="0"/>
              </a:rPr>
              <a:t>impacts</a:t>
            </a:r>
            <a:r>
              <a:rPr lang="de-DE" dirty="0">
                <a:latin typeface="Arial" pitchFamily="34" charset="0"/>
                <a:cs typeface="Arial" pitchFamily="34" charset="0"/>
              </a:rPr>
              <a:t> on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environment</a:t>
            </a:r>
            <a:r>
              <a:rPr lang="de-DE" dirty="0">
                <a:latin typeface="Arial" pitchFamily="34" charset="0"/>
                <a:cs typeface="Arial" pitchFamily="34" charset="0"/>
              </a:rPr>
              <a:t>. </a:t>
            </a:r>
            <a:r>
              <a:rPr lang="de-DE" dirty="0" err="1">
                <a:latin typeface="Arial" pitchFamily="34" charset="0"/>
                <a:cs typeface="Arial" pitchFamily="34" charset="0"/>
              </a:rPr>
              <a:t>Because</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huge</a:t>
            </a:r>
            <a:r>
              <a:rPr lang="de-DE" dirty="0">
                <a:latin typeface="Arial" pitchFamily="34" charset="0"/>
                <a:cs typeface="Arial" pitchFamily="34" charset="0"/>
              </a:rPr>
              <a:t> </a:t>
            </a:r>
            <a:r>
              <a:rPr lang="de-DE" dirty="0" err="1">
                <a:latin typeface="Arial" pitchFamily="34" charset="0"/>
                <a:cs typeface="Arial" pitchFamily="34" charset="0"/>
              </a:rPr>
              <a:t>areas</a:t>
            </a:r>
            <a:r>
              <a:rPr lang="de-DE" dirty="0">
                <a:latin typeface="Arial" pitchFamily="34" charset="0"/>
                <a:cs typeface="Arial" pitchFamily="34" charset="0"/>
              </a:rPr>
              <a:t> </a:t>
            </a:r>
            <a:r>
              <a:rPr lang="de-DE" dirty="0" err="1">
                <a:latin typeface="Arial" pitchFamily="34" charset="0"/>
                <a:cs typeface="Arial" pitchFamily="34" charset="0"/>
              </a:rPr>
              <a:t>affected</a:t>
            </a:r>
            <a:r>
              <a:rPr lang="de-DE" dirty="0">
                <a:latin typeface="Arial" pitchFamily="34" charset="0"/>
                <a:cs typeface="Arial" pitchFamily="34" charset="0"/>
              </a:rPr>
              <a:t> </a:t>
            </a:r>
            <a:r>
              <a:rPr lang="de-DE" dirty="0" err="1">
                <a:latin typeface="Arial" pitchFamily="34" charset="0"/>
                <a:cs typeface="Arial" pitchFamily="34" charset="0"/>
              </a:rPr>
              <a:t>by</a:t>
            </a:r>
            <a:r>
              <a:rPr lang="de-DE" dirty="0">
                <a:latin typeface="Arial" pitchFamily="34" charset="0"/>
                <a:cs typeface="Arial" pitchFamily="34" charset="0"/>
              </a:rPr>
              <a:t> high-</a:t>
            </a:r>
            <a:r>
              <a:rPr lang="de-DE" dirty="0" err="1">
                <a:latin typeface="Arial" pitchFamily="34" charset="0"/>
                <a:cs typeface="Arial" pitchFamily="34" charset="0"/>
              </a:rPr>
              <a:t>temperature</a:t>
            </a:r>
            <a:r>
              <a:rPr lang="de-DE" dirty="0">
                <a:latin typeface="Arial" pitchFamily="34" charset="0"/>
                <a:cs typeface="Arial" pitchFamily="34" charset="0"/>
              </a:rPr>
              <a:t> </a:t>
            </a:r>
            <a:r>
              <a:rPr lang="de-DE" dirty="0" err="1">
                <a:latin typeface="Arial" pitchFamily="34" charset="0"/>
                <a:cs typeface="Arial" pitchFamily="34" charset="0"/>
              </a:rPr>
              <a:t>events</a:t>
            </a:r>
            <a:r>
              <a:rPr lang="de-DE" dirty="0">
                <a:latin typeface="Arial" pitchFamily="34" charset="0"/>
                <a:cs typeface="Arial" pitchFamily="34" charset="0"/>
              </a:rPr>
              <a:t>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its</a:t>
            </a:r>
            <a:r>
              <a:rPr lang="de-DE" dirty="0">
                <a:latin typeface="Arial" pitchFamily="34" charset="0"/>
                <a:cs typeface="Arial" pitchFamily="34" charset="0"/>
              </a:rPr>
              <a:t> </a:t>
            </a:r>
            <a:r>
              <a:rPr lang="de-DE" dirty="0" err="1">
                <a:latin typeface="Arial" pitchFamily="34" charset="0"/>
                <a:cs typeface="Arial" pitchFamily="34" charset="0"/>
              </a:rPr>
              <a:t>potentially</a:t>
            </a:r>
            <a:r>
              <a:rPr lang="de-DE" dirty="0">
                <a:latin typeface="Arial" pitchFamily="34" charset="0"/>
                <a:cs typeface="Arial" pitchFamily="34" charset="0"/>
              </a:rPr>
              <a:t> </a:t>
            </a:r>
            <a:r>
              <a:rPr lang="de-DE" dirty="0" err="1">
                <a:latin typeface="Arial" pitchFamily="34" charset="0"/>
                <a:cs typeface="Arial" pitchFamily="34" charset="0"/>
              </a:rPr>
              <a:t>dangerous</a:t>
            </a:r>
            <a:r>
              <a:rPr lang="de-DE" dirty="0">
                <a:latin typeface="Arial" pitchFamily="34" charset="0"/>
                <a:cs typeface="Arial" pitchFamily="34" charset="0"/>
              </a:rPr>
              <a:t> </a:t>
            </a:r>
            <a:r>
              <a:rPr lang="de-DE" dirty="0" err="1">
                <a:latin typeface="Arial" pitchFamily="34" charset="0"/>
                <a:cs typeface="Arial" pitchFamily="34" charset="0"/>
              </a:rPr>
              <a:t>characteristics</a:t>
            </a:r>
            <a:r>
              <a:rPr lang="de-DE" dirty="0">
                <a:latin typeface="Arial" pitchFamily="34" charset="0"/>
                <a:cs typeface="Arial" pitchFamily="34" charset="0"/>
              </a:rPr>
              <a:t>, a </a:t>
            </a:r>
            <a:r>
              <a:rPr lang="de-DE" dirty="0" err="1">
                <a:latin typeface="Arial" pitchFamily="34" charset="0"/>
                <a:cs typeface="Arial" pitchFamily="34" charset="0"/>
              </a:rPr>
              <a:t>critical</a:t>
            </a:r>
            <a:r>
              <a:rPr lang="de-DE" dirty="0">
                <a:latin typeface="Arial" pitchFamily="34" charset="0"/>
                <a:cs typeface="Arial" pitchFamily="34" charset="0"/>
              </a:rPr>
              <a:t> </a:t>
            </a:r>
            <a:r>
              <a:rPr lang="de-DE" dirty="0" err="1">
                <a:latin typeface="Arial" pitchFamily="34" charset="0"/>
                <a:cs typeface="Arial" pitchFamily="34" charset="0"/>
              </a:rPr>
              <a:t>role</a:t>
            </a:r>
            <a:r>
              <a:rPr lang="de-DE" dirty="0">
                <a:latin typeface="Arial" pitchFamily="34" charset="0"/>
                <a:cs typeface="Arial" pitchFamily="34" charset="0"/>
              </a:rPr>
              <a:t> in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monitoring</a:t>
            </a:r>
            <a:r>
              <a:rPr lang="de-DE" dirty="0">
                <a:latin typeface="Arial" pitchFamily="34" charset="0"/>
                <a:cs typeface="Arial" pitchFamily="34" charset="0"/>
              </a:rPr>
              <a:t>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investigating</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HTE </a:t>
            </a:r>
            <a:r>
              <a:rPr lang="de-DE" dirty="0" err="1">
                <a:latin typeface="Arial" pitchFamily="34" charset="0"/>
                <a:cs typeface="Arial" pitchFamily="34" charset="0"/>
              </a:rPr>
              <a:t>belongs</a:t>
            </a:r>
            <a:r>
              <a:rPr lang="de-DE" dirty="0">
                <a:latin typeface="Arial" pitchFamily="34" charset="0"/>
                <a:cs typeface="Arial" pitchFamily="34" charset="0"/>
              </a:rPr>
              <a:t> </a:t>
            </a:r>
            <a:r>
              <a:rPr lang="de-DE" dirty="0" err="1">
                <a:latin typeface="Arial" pitchFamily="34" charset="0"/>
                <a:cs typeface="Arial" pitchFamily="34" charset="0"/>
              </a:rPr>
              <a:t>to</a:t>
            </a:r>
            <a:r>
              <a:rPr lang="de-DE" dirty="0">
                <a:latin typeface="Arial" pitchFamily="34" charset="0"/>
                <a:cs typeface="Arial" pitchFamily="34" charset="0"/>
              </a:rPr>
              <a:t> </a:t>
            </a:r>
            <a:r>
              <a:rPr lang="de-DE" dirty="0" err="1">
                <a:latin typeface="Arial" pitchFamily="34" charset="0"/>
                <a:cs typeface="Arial" pitchFamily="34" charset="0"/>
              </a:rPr>
              <a:t>satellite</a:t>
            </a:r>
            <a:r>
              <a:rPr lang="de-DE" dirty="0">
                <a:latin typeface="Arial" pitchFamily="34" charset="0"/>
                <a:cs typeface="Arial" pitchFamily="34" charset="0"/>
              </a:rPr>
              <a:t> remote </a:t>
            </a:r>
            <a:r>
              <a:rPr lang="de-DE" dirty="0" err="1">
                <a:latin typeface="Arial" pitchFamily="34" charset="0"/>
                <a:cs typeface="Arial" pitchFamily="34" charset="0"/>
              </a:rPr>
              <a:t>sensing</a:t>
            </a:r>
            <a:r>
              <a:rPr lang="de-DE" dirty="0">
                <a:latin typeface="Arial" pitchFamily="34" charset="0"/>
                <a:cs typeface="Arial" pitchFamily="34" charset="0"/>
              </a:rPr>
              <a:t>.</a:t>
            </a:r>
            <a:endParaRPr lang="en-US" dirty="0">
              <a:latin typeface="Arial" pitchFamily="34" charset="0"/>
              <a:cs typeface="Arial" pitchFamily="34" charset="0"/>
            </a:endParaRPr>
          </a:p>
          <a:p>
            <a:r>
              <a:rPr lang="de-DE" dirty="0">
                <a:latin typeface="Arial" pitchFamily="34" charset="0"/>
                <a:cs typeface="Arial" pitchFamily="34" charset="0"/>
              </a:rPr>
              <a:t> </a:t>
            </a:r>
            <a:endParaRPr lang="en-US" dirty="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2939927"/>
            <a:ext cx="4380531" cy="2920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215625" y="5949280"/>
            <a:ext cx="3237296" cy="369332"/>
          </a:xfrm>
          <a:prstGeom prst="rect">
            <a:avLst/>
          </a:prstGeom>
        </p:spPr>
        <p:txBody>
          <a:bodyPr wrap="none">
            <a:spAutoFit/>
          </a:bodyPr>
          <a:lstStyle/>
          <a:p>
            <a:r>
              <a:rPr lang="en-US" dirty="0"/>
              <a:t>2010 eruptions of </a:t>
            </a:r>
            <a:r>
              <a:rPr lang="en-US" dirty="0" err="1"/>
              <a:t>Eyjafjallajökull</a:t>
            </a:r>
            <a:endParaRPr lang="en-US" dirty="0"/>
          </a:p>
        </p:txBody>
      </p:sp>
      <p:pic>
        <p:nvPicPr>
          <p:cNvPr id="2054" name="Picture 6" descr="https://www.zki.dlr.de/system/files/media/filefield/map/medium/DLR-ZKI-CC-598-P01-V01-mediu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909960"/>
            <a:ext cx="4176464" cy="295032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606923" y="5974010"/>
            <a:ext cx="1465658" cy="369332"/>
          </a:xfrm>
          <a:prstGeom prst="rect">
            <a:avLst/>
          </a:prstGeom>
        </p:spPr>
        <p:txBody>
          <a:bodyPr wrap="none">
            <a:spAutoFit/>
          </a:bodyPr>
          <a:lstStyle/>
          <a:p>
            <a:r>
              <a:rPr lang="en-US" dirty="0"/>
              <a:t>Chile wild fire</a:t>
            </a:r>
          </a:p>
        </p:txBody>
      </p:sp>
    </p:spTree>
    <p:extLst>
      <p:ext uri="{BB962C8B-B14F-4D97-AF65-F5344CB8AC3E}">
        <p14:creationId xmlns:p14="http://schemas.microsoft.com/office/powerpoint/2010/main" val="3808356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a:t>4.2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30</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3"/>
            <a:ext cx="4104455" cy="5805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2192908" cy="276999"/>
          </a:xfrm>
          <a:prstGeom prst="rect">
            <a:avLst/>
          </a:prstGeom>
          <a:noFill/>
        </p:spPr>
        <p:txBody>
          <a:bodyPr wrap="none" lIns="0" tIns="0" rIns="0" bIns="0" rtlCol="0">
            <a:spAutoFit/>
          </a:bodyPr>
          <a:lstStyle/>
          <a:p>
            <a:r>
              <a:rPr lang="de-DE" dirty="0">
                <a:latin typeface="Arial" pitchFamily="34" charset="0"/>
                <a:cs typeface="Arial" pitchFamily="34" charset="0"/>
              </a:rPr>
              <a:t>Stromboli 2014.07.03</a:t>
            </a:r>
            <a:endParaRPr lang="en-US"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874747148"/>
              </p:ext>
            </p:extLst>
          </p:nvPr>
        </p:nvGraphicFramePr>
        <p:xfrm>
          <a:off x="4331196" y="2657296"/>
          <a:ext cx="4489276" cy="1774048"/>
        </p:xfrm>
        <a:graphic>
          <a:graphicData uri="http://schemas.openxmlformats.org/drawingml/2006/table">
            <a:tbl>
              <a:tblPr firstRow="1" bandRow="1">
                <a:tableStyleId>{5940675A-B579-460E-94D1-54222C63F5DA}</a:tableStyleId>
              </a:tblPr>
              <a:tblGrid>
                <a:gridCol w="960884">
                  <a:extLst>
                    <a:ext uri="{9D8B030D-6E8A-4147-A177-3AD203B41FA5}">
                      <a16:colId xmlns:a16="http://schemas.microsoft.com/office/drawing/2014/main" val="20000"/>
                    </a:ext>
                  </a:extLst>
                </a:gridCol>
                <a:gridCol w="738820">
                  <a:extLst>
                    <a:ext uri="{9D8B030D-6E8A-4147-A177-3AD203B41FA5}">
                      <a16:colId xmlns:a16="http://schemas.microsoft.com/office/drawing/2014/main" val="20001"/>
                    </a:ext>
                  </a:extLst>
                </a:gridCol>
                <a:gridCol w="773348">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tblGrid>
              <a:tr h="521264">
                <a:tc>
                  <a:txBody>
                    <a:bodyPr/>
                    <a:lstStyle/>
                    <a:p>
                      <a:pPr algn="ctr"/>
                      <a:r>
                        <a:rPr lang="de-DE" dirty="0" err="1"/>
                        <a:t>Method</a:t>
                      </a:r>
                      <a:endParaRPr lang="en-US" dirty="0"/>
                    </a:p>
                  </a:txBody>
                  <a:tcPr/>
                </a:tc>
                <a:tc gridSpan="3">
                  <a:txBody>
                    <a:bodyPr/>
                    <a:lstStyle/>
                    <a:p>
                      <a:pPr algn="ctr"/>
                      <a:r>
                        <a:rPr lang="de-DE" dirty="0" err="1"/>
                        <a:t>Temperature</a:t>
                      </a:r>
                      <a:r>
                        <a:rPr lang="de-DE" dirty="0"/>
                        <a:t> [K]</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a:t>Cluster </a:t>
                      </a:r>
                      <a:r>
                        <a:rPr lang="de-DE" dirty="0" err="1"/>
                        <a:t>size</a:t>
                      </a:r>
                      <a:endParaRPr lang="en-US" dirty="0"/>
                    </a:p>
                  </a:txBody>
                  <a:tcPr/>
                </a:tc>
                <a:extLst>
                  <a:ext uri="{0D108BD9-81ED-4DB2-BD59-A6C34878D82A}">
                    <a16:rowId xmlns:a16="http://schemas.microsoft.com/office/drawing/2014/main" val="10000"/>
                  </a:ext>
                </a:extLst>
              </a:tr>
              <a:tr h="260632">
                <a:tc rowSpan="2">
                  <a:txBody>
                    <a:bodyPr/>
                    <a:lstStyle/>
                    <a:p>
                      <a:pPr algn="ctr"/>
                      <a:r>
                        <a:rPr lang="de-DE" dirty="0"/>
                        <a:t>Zhukov</a:t>
                      </a:r>
                      <a:endParaRPr lang="en-US" dirty="0"/>
                    </a:p>
                  </a:txBody>
                  <a:tcPr/>
                </a:tc>
                <a:tc>
                  <a:txBody>
                    <a:bodyPr/>
                    <a:lstStyle/>
                    <a:p>
                      <a:pPr algn="ctr"/>
                      <a:r>
                        <a:rPr lang="de-DE" dirty="0"/>
                        <a:t>Min</a:t>
                      </a:r>
                      <a:endParaRPr lang="en-US" dirty="0"/>
                    </a:p>
                  </a:txBody>
                  <a:tcPr/>
                </a:tc>
                <a:tc>
                  <a:txBody>
                    <a:bodyPr/>
                    <a:lstStyle/>
                    <a:p>
                      <a:pPr algn="ctr"/>
                      <a:r>
                        <a:rPr lang="de-DE" dirty="0" err="1"/>
                        <a:t>Mean</a:t>
                      </a:r>
                      <a:endParaRPr lang="en-US" dirty="0"/>
                    </a:p>
                  </a:txBody>
                  <a:tcPr/>
                </a:tc>
                <a:tc>
                  <a:txBody>
                    <a:bodyPr/>
                    <a:lstStyle/>
                    <a:p>
                      <a:pPr algn="ctr"/>
                      <a:r>
                        <a:rPr lang="de-DE" dirty="0"/>
                        <a:t>Max</a:t>
                      </a:r>
                      <a:endParaRPr lang="en-US" dirty="0"/>
                    </a:p>
                  </a:txBody>
                  <a:tcPr/>
                </a:tc>
                <a:tc rowSpan="2">
                  <a:txBody>
                    <a:bodyPr/>
                    <a:lstStyle/>
                    <a:p>
                      <a:pPr algn="ctr"/>
                      <a:r>
                        <a:rPr lang="de-DE" dirty="0"/>
                        <a:t>16</a:t>
                      </a:r>
                      <a:endParaRPr lang="en-US" dirty="0"/>
                    </a:p>
                  </a:txBody>
                  <a:tcPr/>
                </a:tc>
                <a:extLst>
                  <a:ext uri="{0D108BD9-81ED-4DB2-BD59-A6C34878D82A}">
                    <a16:rowId xmlns:a16="http://schemas.microsoft.com/office/drawing/2014/main" val="10001"/>
                  </a:ext>
                </a:extLst>
              </a:tr>
              <a:tr h="260632">
                <a:tc vMerge="1">
                  <a:txBody>
                    <a:bodyPr/>
                    <a:lstStyle/>
                    <a:p>
                      <a:endParaRPr lang="en-US"/>
                    </a:p>
                  </a:txBody>
                  <a:tcPr/>
                </a:tc>
                <a:tc>
                  <a:txBody>
                    <a:bodyPr/>
                    <a:lstStyle/>
                    <a:p>
                      <a:pPr algn="ctr"/>
                      <a:r>
                        <a:rPr lang="de-DE" dirty="0"/>
                        <a:t>504.6</a:t>
                      </a:r>
                      <a:endParaRPr lang="en-US" dirty="0"/>
                    </a:p>
                  </a:txBody>
                  <a:tcPr/>
                </a:tc>
                <a:tc>
                  <a:txBody>
                    <a:bodyPr/>
                    <a:lstStyle/>
                    <a:p>
                      <a:pPr algn="ctr"/>
                      <a:r>
                        <a:rPr lang="de-DE" dirty="0"/>
                        <a:t>529.9</a:t>
                      </a:r>
                      <a:endParaRPr lang="en-US" dirty="0"/>
                    </a:p>
                  </a:txBody>
                  <a:tcPr/>
                </a:tc>
                <a:tc>
                  <a:txBody>
                    <a:bodyPr/>
                    <a:lstStyle/>
                    <a:p>
                      <a:pPr algn="ctr"/>
                      <a:r>
                        <a:rPr lang="de-DE" dirty="0"/>
                        <a:t>564.9</a:t>
                      </a:r>
                      <a:endParaRPr lang="en-US" dirty="0"/>
                    </a:p>
                  </a:txBody>
                  <a:tcPr/>
                </a:tc>
                <a:tc vMerge="1">
                  <a:txBody>
                    <a:bodyPr/>
                    <a:lstStyle/>
                    <a:p>
                      <a:endParaRPr lang="en-US"/>
                    </a:p>
                  </a:txBody>
                  <a:tcPr/>
                </a:tc>
                <a:extLst>
                  <a:ext uri="{0D108BD9-81ED-4DB2-BD59-A6C34878D82A}">
                    <a16:rowId xmlns:a16="http://schemas.microsoft.com/office/drawing/2014/main" val="10002"/>
                  </a:ext>
                </a:extLst>
              </a:tr>
              <a:tr h="521264">
                <a:tc>
                  <a:txBody>
                    <a:bodyPr/>
                    <a:lstStyle/>
                    <a:p>
                      <a:pPr algn="ctr"/>
                      <a:r>
                        <a:rPr lang="de-DE" dirty="0"/>
                        <a:t>MITIP</a:t>
                      </a:r>
                      <a:endParaRPr lang="en-US" dirty="0"/>
                    </a:p>
                  </a:txBody>
                  <a:tcPr/>
                </a:tc>
                <a:tc gridSpan="3">
                  <a:txBody>
                    <a:bodyPr/>
                    <a:lstStyle/>
                    <a:p>
                      <a:pPr algn="ctr"/>
                      <a:r>
                        <a:rPr lang="de-DE" dirty="0"/>
                        <a:t>521.0</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a:t>20</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6242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a:t>4.2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31</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3"/>
            <a:ext cx="4104455" cy="5805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2592288" cy="276999"/>
          </a:xfrm>
          <a:prstGeom prst="rect">
            <a:avLst/>
          </a:prstGeom>
          <a:noFill/>
        </p:spPr>
        <p:txBody>
          <a:bodyPr wrap="square" lIns="0" tIns="0" rIns="0" bIns="0" rtlCol="0">
            <a:spAutoFit/>
          </a:bodyPr>
          <a:lstStyle/>
          <a:p>
            <a:r>
              <a:rPr lang="de-DE" dirty="0" err="1">
                <a:latin typeface="Arial" pitchFamily="34" charset="0"/>
                <a:cs typeface="Arial" pitchFamily="34" charset="0"/>
              </a:rPr>
              <a:t>Bardarbunga</a:t>
            </a:r>
            <a:r>
              <a:rPr lang="de-DE" dirty="0">
                <a:latin typeface="Arial" pitchFamily="34" charset="0"/>
                <a:cs typeface="Arial" pitchFamily="34" charset="0"/>
              </a:rPr>
              <a:t> 2014.09.14</a:t>
            </a:r>
            <a:endParaRPr lang="en-US"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193692853"/>
              </p:ext>
            </p:extLst>
          </p:nvPr>
        </p:nvGraphicFramePr>
        <p:xfrm>
          <a:off x="4331196" y="2657296"/>
          <a:ext cx="4705299" cy="1491784"/>
        </p:xfrm>
        <a:graphic>
          <a:graphicData uri="http://schemas.openxmlformats.org/drawingml/2006/table">
            <a:tbl>
              <a:tblPr firstRow="1" bandRow="1">
                <a:tableStyleId>{5940675A-B579-460E-94D1-54222C63F5DA}</a:tableStyleId>
              </a:tblPr>
              <a:tblGrid>
                <a:gridCol w="1093819">
                  <a:extLst>
                    <a:ext uri="{9D8B030D-6E8A-4147-A177-3AD203B41FA5}">
                      <a16:colId xmlns:a16="http://schemas.microsoft.com/office/drawing/2014/main" val="20000"/>
                    </a:ext>
                  </a:extLst>
                </a:gridCol>
                <a:gridCol w="587145">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1440159">
                  <a:extLst>
                    <a:ext uri="{9D8B030D-6E8A-4147-A177-3AD203B41FA5}">
                      <a16:colId xmlns:a16="http://schemas.microsoft.com/office/drawing/2014/main" val="20004"/>
                    </a:ext>
                  </a:extLst>
                </a:gridCol>
              </a:tblGrid>
              <a:tr h="375518">
                <a:tc>
                  <a:txBody>
                    <a:bodyPr/>
                    <a:lstStyle/>
                    <a:p>
                      <a:pPr algn="ctr"/>
                      <a:r>
                        <a:rPr lang="de-DE" dirty="0" err="1"/>
                        <a:t>method</a:t>
                      </a:r>
                      <a:endParaRPr lang="en-US" dirty="0"/>
                    </a:p>
                  </a:txBody>
                  <a:tcPr/>
                </a:tc>
                <a:tc gridSpan="3">
                  <a:txBody>
                    <a:bodyPr/>
                    <a:lstStyle/>
                    <a:p>
                      <a:pPr algn="ctr"/>
                      <a:r>
                        <a:rPr lang="de-DE" dirty="0" err="1"/>
                        <a:t>Temperature</a:t>
                      </a:r>
                      <a:r>
                        <a:rPr lang="de-DE" dirty="0"/>
                        <a:t> [K]</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a:t>Cluster </a:t>
                      </a:r>
                      <a:r>
                        <a:rPr lang="de-DE" dirty="0" err="1"/>
                        <a:t>size</a:t>
                      </a:r>
                      <a:endParaRPr lang="en-US" dirty="0"/>
                    </a:p>
                  </a:txBody>
                  <a:tcPr/>
                </a:tc>
                <a:extLst>
                  <a:ext uri="{0D108BD9-81ED-4DB2-BD59-A6C34878D82A}">
                    <a16:rowId xmlns:a16="http://schemas.microsoft.com/office/drawing/2014/main" val="10000"/>
                  </a:ext>
                </a:extLst>
              </a:tr>
              <a:tr h="370374">
                <a:tc rowSpan="2">
                  <a:txBody>
                    <a:bodyPr/>
                    <a:lstStyle/>
                    <a:p>
                      <a:pPr algn="ctr"/>
                      <a:r>
                        <a:rPr lang="de-DE" dirty="0"/>
                        <a:t>Zhukov</a:t>
                      </a:r>
                      <a:endParaRPr lang="en-US" dirty="0"/>
                    </a:p>
                  </a:txBody>
                  <a:tcPr/>
                </a:tc>
                <a:tc>
                  <a:txBody>
                    <a:bodyPr/>
                    <a:lstStyle/>
                    <a:p>
                      <a:pPr algn="ctr"/>
                      <a:r>
                        <a:rPr lang="de-DE" dirty="0"/>
                        <a:t>Min</a:t>
                      </a:r>
                      <a:endParaRPr lang="en-US" dirty="0"/>
                    </a:p>
                  </a:txBody>
                  <a:tcPr/>
                </a:tc>
                <a:tc>
                  <a:txBody>
                    <a:bodyPr/>
                    <a:lstStyle/>
                    <a:p>
                      <a:pPr algn="ctr"/>
                      <a:r>
                        <a:rPr lang="de-DE" dirty="0" err="1"/>
                        <a:t>Mean</a:t>
                      </a:r>
                      <a:endParaRPr lang="en-US" dirty="0"/>
                    </a:p>
                  </a:txBody>
                  <a:tcPr/>
                </a:tc>
                <a:tc>
                  <a:txBody>
                    <a:bodyPr/>
                    <a:lstStyle/>
                    <a:p>
                      <a:pPr algn="ctr"/>
                      <a:r>
                        <a:rPr lang="de-DE" dirty="0"/>
                        <a:t>Max</a:t>
                      </a:r>
                      <a:endParaRPr lang="en-US" dirty="0"/>
                    </a:p>
                  </a:txBody>
                  <a:tcPr/>
                </a:tc>
                <a:tc rowSpan="2">
                  <a:txBody>
                    <a:bodyPr/>
                    <a:lstStyle/>
                    <a:p>
                      <a:pPr algn="ctr"/>
                      <a:r>
                        <a:rPr lang="de-DE" dirty="0"/>
                        <a:t>2461</a:t>
                      </a:r>
                      <a:endParaRPr lang="en-US" dirty="0"/>
                    </a:p>
                  </a:txBody>
                  <a:tcPr/>
                </a:tc>
                <a:extLst>
                  <a:ext uri="{0D108BD9-81ED-4DB2-BD59-A6C34878D82A}">
                    <a16:rowId xmlns:a16="http://schemas.microsoft.com/office/drawing/2014/main" val="10001"/>
                  </a:ext>
                </a:extLst>
              </a:tr>
              <a:tr h="370374">
                <a:tc vMerge="1">
                  <a:txBody>
                    <a:bodyPr/>
                    <a:lstStyle/>
                    <a:p>
                      <a:endParaRPr lang="en-US"/>
                    </a:p>
                  </a:txBody>
                  <a:tcPr/>
                </a:tc>
                <a:tc>
                  <a:txBody>
                    <a:bodyPr/>
                    <a:lstStyle/>
                    <a:p>
                      <a:pPr algn="ctr"/>
                      <a:r>
                        <a:rPr lang="de-DE" dirty="0"/>
                        <a:t>646</a:t>
                      </a:r>
                      <a:endParaRPr lang="en-US" dirty="0"/>
                    </a:p>
                  </a:txBody>
                  <a:tcPr/>
                </a:tc>
                <a:tc>
                  <a:txBody>
                    <a:bodyPr/>
                    <a:lstStyle/>
                    <a:p>
                      <a:pPr algn="ctr"/>
                      <a:r>
                        <a:rPr lang="de-DE" dirty="0"/>
                        <a:t>653.8</a:t>
                      </a:r>
                      <a:endParaRPr lang="en-US" dirty="0"/>
                    </a:p>
                  </a:txBody>
                  <a:tcPr/>
                </a:tc>
                <a:tc>
                  <a:txBody>
                    <a:bodyPr/>
                    <a:lstStyle/>
                    <a:p>
                      <a:pPr algn="ctr"/>
                      <a:r>
                        <a:rPr lang="de-DE" dirty="0"/>
                        <a:t>662</a:t>
                      </a:r>
                      <a:endParaRPr lang="en-US" dirty="0"/>
                    </a:p>
                  </a:txBody>
                  <a:tcPr/>
                </a:tc>
                <a:tc vMerge="1">
                  <a:txBody>
                    <a:bodyPr/>
                    <a:lstStyle/>
                    <a:p>
                      <a:endParaRPr lang="en-US"/>
                    </a:p>
                  </a:txBody>
                  <a:tcPr/>
                </a:tc>
                <a:extLst>
                  <a:ext uri="{0D108BD9-81ED-4DB2-BD59-A6C34878D82A}">
                    <a16:rowId xmlns:a16="http://schemas.microsoft.com/office/drawing/2014/main" val="10002"/>
                  </a:ext>
                </a:extLst>
              </a:tr>
              <a:tr h="375518">
                <a:tc>
                  <a:txBody>
                    <a:bodyPr/>
                    <a:lstStyle/>
                    <a:p>
                      <a:pPr algn="ctr"/>
                      <a:r>
                        <a:rPr lang="de-DE" dirty="0"/>
                        <a:t>MITIP</a:t>
                      </a:r>
                      <a:endParaRPr lang="en-US" dirty="0"/>
                    </a:p>
                  </a:txBody>
                  <a:tcPr/>
                </a:tc>
                <a:tc gridSpan="3">
                  <a:txBody>
                    <a:bodyPr/>
                    <a:lstStyle/>
                    <a:p>
                      <a:pPr algn="ctr"/>
                      <a:r>
                        <a:rPr lang="de-DE" dirty="0"/>
                        <a:t>661.3</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a:t>2025</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8109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a:t>4.2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32</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070743"/>
            <a:ext cx="4104454" cy="58051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Penghua\Programming\Master_thesis\results\figure\comparison\Chile_2016.01.26_not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9109"/>
            <a:ext cx="4105357" cy="5806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3482858357"/>
              </p:ext>
            </p:extLst>
          </p:nvPr>
        </p:nvGraphicFramePr>
        <p:xfrm>
          <a:off x="3995936" y="1418292"/>
          <a:ext cx="5221881" cy="4378409"/>
        </p:xfrm>
        <a:graphic>
          <a:graphicData uri="http://schemas.openxmlformats.org/drawingml/2006/table">
            <a:tbl>
              <a:tblPr firstRow="1" bandRow="1">
                <a:tableStyleId>{5940675A-B579-460E-94D1-54222C63F5DA}</a:tableStyleId>
              </a:tblPr>
              <a:tblGrid>
                <a:gridCol w="518993">
                  <a:extLst>
                    <a:ext uri="{9D8B030D-6E8A-4147-A177-3AD203B41FA5}">
                      <a16:colId xmlns:a16="http://schemas.microsoft.com/office/drawing/2014/main" val="20000"/>
                    </a:ext>
                  </a:extLst>
                </a:gridCol>
                <a:gridCol w="92116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216024">
                  <a:extLst>
                    <a:ext uri="{9D8B030D-6E8A-4147-A177-3AD203B41FA5}">
                      <a16:colId xmlns:a16="http://schemas.microsoft.com/office/drawing/2014/main" val="20003"/>
                    </a:ext>
                  </a:extLst>
                </a:gridCol>
                <a:gridCol w="116840">
                  <a:extLst>
                    <a:ext uri="{9D8B030D-6E8A-4147-A177-3AD203B41FA5}">
                      <a16:colId xmlns:a16="http://schemas.microsoft.com/office/drawing/2014/main" val="20004"/>
                    </a:ext>
                  </a:extLst>
                </a:gridCol>
                <a:gridCol w="325656">
                  <a:extLst>
                    <a:ext uri="{9D8B030D-6E8A-4147-A177-3AD203B41FA5}">
                      <a16:colId xmlns:a16="http://schemas.microsoft.com/office/drawing/2014/main" val="20005"/>
                    </a:ext>
                  </a:extLst>
                </a:gridCol>
                <a:gridCol w="429988">
                  <a:extLst>
                    <a:ext uri="{9D8B030D-6E8A-4147-A177-3AD203B41FA5}">
                      <a16:colId xmlns:a16="http://schemas.microsoft.com/office/drawing/2014/main" val="20006"/>
                    </a:ext>
                  </a:extLst>
                </a:gridCol>
                <a:gridCol w="116840">
                  <a:extLst>
                    <a:ext uri="{9D8B030D-6E8A-4147-A177-3AD203B41FA5}">
                      <a16:colId xmlns:a16="http://schemas.microsoft.com/office/drawing/2014/main" val="20007"/>
                    </a:ext>
                  </a:extLst>
                </a:gridCol>
                <a:gridCol w="116840">
                  <a:extLst>
                    <a:ext uri="{9D8B030D-6E8A-4147-A177-3AD203B41FA5}">
                      <a16:colId xmlns:a16="http://schemas.microsoft.com/office/drawing/2014/main" val="20008"/>
                    </a:ext>
                  </a:extLst>
                </a:gridCol>
                <a:gridCol w="658520">
                  <a:extLst>
                    <a:ext uri="{9D8B030D-6E8A-4147-A177-3AD203B41FA5}">
                      <a16:colId xmlns:a16="http://schemas.microsoft.com/office/drawing/2014/main" val="20009"/>
                    </a:ext>
                  </a:extLst>
                </a:gridCol>
                <a:gridCol w="1296958">
                  <a:extLst>
                    <a:ext uri="{9D8B030D-6E8A-4147-A177-3AD203B41FA5}">
                      <a16:colId xmlns:a16="http://schemas.microsoft.com/office/drawing/2014/main" val="20010"/>
                    </a:ext>
                  </a:extLst>
                </a:gridCol>
              </a:tblGrid>
              <a:tr h="504057">
                <a:tc>
                  <a:txBody>
                    <a:bodyPr/>
                    <a:lstStyle/>
                    <a:p>
                      <a:pPr algn="ctr"/>
                      <a:r>
                        <a:rPr lang="de-DE" dirty="0" err="1"/>
                        <a:t>loc</a:t>
                      </a:r>
                      <a:endParaRPr lang="en-US" dirty="0"/>
                    </a:p>
                  </a:txBody>
                  <a:tcPr/>
                </a:tc>
                <a:tc>
                  <a:txBody>
                    <a:bodyPr/>
                    <a:lstStyle/>
                    <a:p>
                      <a:pPr algn="ctr"/>
                      <a:r>
                        <a:rPr lang="de-DE" dirty="0" err="1"/>
                        <a:t>method</a:t>
                      </a:r>
                      <a:endParaRPr lang="en-US" dirty="0"/>
                    </a:p>
                  </a:txBody>
                  <a:tcPr/>
                </a:tc>
                <a:tc gridSpan="8">
                  <a:txBody>
                    <a:bodyPr/>
                    <a:lstStyle/>
                    <a:p>
                      <a:pPr algn="ctr"/>
                      <a:r>
                        <a:rPr lang="de-DE" dirty="0" err="1"/>
                        <a:t>Temperature</a:t>
                      </a:r>
                      <a:r>
                        <a:rPr lang="de-DE" dirty="0"/>
                        <a:t> [K]</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a:t>Cluster </a:t>
                      </a:r>
                      <a:r>
                        <a:rPr lang="de-DE" dirty="0" err="1"/>
                        <a:t>size</a:t>
                      </a:r>
                      <a:endParaRPr lang="en-US" dirty="0"/>
                    </a:p>
                  </a:txBody>
                  <a:tcPr/>
                </a:tc>
                <a:extLst>
                  <a:ext uri="{0D108BD9-81ED-4DB2-BD59-A6C34878D82A}">
                    <a16:rowId xmlns:a16="http://schemas.microsoft.com/office/drawing/2014/main" val="10000"/>
                  </a:ext>
                </a:extLst>
              </a:tr>
              <a:tr h="328508">
                <a:tc rowSpan="3">
                  <a:txBody>
                    <a:bodyPr/>
                    <a:lstStyle/>
                    <a:p>
                      <a:pPr algn="ctr"/>
                      <a:r>
                        <a:rPr lang="de-DE" dirty="0"/>
                        <a:t>a</a:t>
                      </a:r>
                      <a:endParaRPr lang="en-US" dirty="0"/>
                    </a:p>
                  </a:txBody>
                  <a:tcPr/>
                </a:tc>
                <a:tc rowSpan="2">
                  <a:txBody>
                    <a:bodyPr/>
                    <a:lstStyle/>
                    <a:p>
                      <a:pPr algn="ctr"/>
                      <a:r>
                        <a:rPr lang="de-DE" dirty="0"/>
                        <a:t>Zhukov</a:t>
                      </a:r>
                      <a:endParaRPr lang="en-US" dirty="0"/>
                    </a:p>
                  </a:txBody>
                  <a:tcPr/>
                </a:tc>
                <a:tc gridSpan="2">
                  <a:txBody>
                    <a:bodyPr/>
                    <a:lstStyle/>
                    <a:p>
                      <a:pPr algn="ctr"/>
                      <a:r>
                        <a:rPr lang="de-DE" dirty="0"/>
                        <a:t>Min</a:t>
                      </a:r>
                      <a:endParaRPr lang="en-US" dirty="0"/>
                    </a:p>
                  </a:txBody>
                  <a:tcPr/>
                </a:tc>
                <a:tc hMerge="1">
                  <a:txBody>
                    <a:bodyPr/>
                    <a:lstStyle/>
                    <a:p>
                      <a:endParaRPr lang="en-US"/>
                    </a:p>
                  </a:txBody>
                  <a:tcPr/>
                </a:tc>
                <a:tc gridSpan="4">
                  <a:txBody>
                    <a:bodyPr/>
                    <a:lstStyle/>
                    <a:p>
                      <a:pPr algn="ctr"/>
                      <a:r>
                        <a:rPr lang="de-DE" dirty="0" err="1"/>
                        <a:t>Mean</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de-DE" dirty="0" err="1"/>
                        <a:t>max</a:t>
                      </a:r>
                      <a:endParaRPr lang="en-US" dirty="0"/>
                    </a:p>
                  </a:txBody>
                  <a:tcPr/>
                </a:tc>
                <a:tc hMerge="1">
                  <a:txBody>
                    <a:bodyPr/>
                    <a:lstStyle/>
                    <a:p>
                      <a:endParaRPr lang="en-US"/>
                    </a:p>
                  </a:txBody>
                  <a:tcPr/>
                </a:tc>
                <a:tc rowSpan="2">
                  <a:txBody>
                    <a:bodyPr/>
                    <a:lstStyle/>
                    <a:p>
                      <a:pPr algn="ctr"/>
                      <a:r>
                        <a:rPr lang="de-DE" dirty="0"/>
                        <a:t>1804</a:t>
                      </a:r>
                      <a:endParaRPr lang="en-US" dirty="0"/>
                    </a:p>
                  </a:txBody>
                  <a:tcPr/>
                </a:tc>
                <a:extLst>
                  <a:ext uri="{0D108BD9-81ED-4DB2-BD59-A6C34878D82A}">
                    <a16:rowId xmlns:a16="http://schemas.microsoft.com/office/drawing/2014/main" val="10001"/>
                  </a:ext>
                </a:extLst>
              </a:tr>
              <a:tr h="354320">
                <a:tc vMerge="1">
                  <a:txBody>
                    <a:bodyPr/>
                    <a:lstStyle/>
                    <a:p>
                      <a:endParaRPr lang="en-US"/>
                    </a:p>
                  </a:txBody>
                  <a:tcPr/>
                </a:tc>
                <a:tc vMerge="1">
                  <a:txBody>
                    <a:bodyPr/>
                    <a:lstStyle/>
                    <a:p>
                      <a:endParaRPr lang="en-US"/>
                    </a:p>
                  </a:txBody>
                  <a:tcPr/>
                </a:tc>
                <a:tc gridSpan="2">
                  <a:txBody>
                    <a:bodyPr/>
                    <a:lstStyle/>
                    <a:p>
                      <a:pPr algn="ctr"/>
                      <a:r>
                        <a:rPr lang="de-DE" dirty="0"/>
                        <a:t>635.2</a:t>
                      </a:r>
                      <a:endParaRPr lang="en-US" dirty="0"/>
                    </a:p>
                  </a:txBody>
                  <a:tcPr/>
                </a:tc>
                <a:tc hMerge="1">
                  <a:txBody>
                    <a:bodyPr/>
                    <a:lstStyle/>
                    <a:p>
                      <a:endParaRPr lang="en-US"/>
                    </a:p>
                  </a:txBody>
                  <a:tcPr/>
                </a:tc>
                <a:tc gridSpan="4">
                  <a:txBody>
                    <a:bodyPr/>
                    <a:lstStyle/>
                    <a:p>
                      <a:pPr algn="ctr"/>
                      <a:r>
                        <a:rPr lang="de-DE" dirty="0"/>
                        <a:t>641.4</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de-DE" dirty="0"/>
                        <a:t>648.1</a:t>
                      </a:r>
                      <a:endParaRPr lang="en-US" dirty="0"/>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328508">
                <a:tc vMerge="1">
                  <a:txBody>
                    <a:bodyPr/>
                    <a:lstStyle/>
                    <a:p>
                      <a:endParaRPr lang="en-US" dirty="0"/>
                    </a:p>
                  </a:txBody>
                  <a:tcPr/>
                </a:tc>
                <a:tc>
                  <a:txBody>
                    <a:bodyPr/>
                    <a:lstStyle/>
                    <a:p>
                      <a:pPr algn="ctr"/>
                      <a:r>
                        <a:rPr lang="de-DE" dirty="0"/>
                        <a:t>MITIP</a:t>
                      </a:r>
                      <a:endParaRPr lang="en-US" dirty="0"/>
                    </a:p>
                  </a:txBody>
                  <a:tcPr/>
                </a:tc>
                <a:tc gridSpan="8">
                  <a:txBody>
                    <a:bodyPr/>
                    <a:lstStyle/>
                    <a:p>
                      <a:pPr algn="ctr"/>
                      <a:r>
                        <a:rPr lang="de-DE" dirty="0"/>
                        <a:t>656.7</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a:t>2046</a:t>
                      </a:r>
                      <a:endParaRPr lang="en-US" dirty="0"/>
                    </a:p>
                  </a:txBody>
                  <a:tcPr/>
                </a:tc>
                <a:extLst>
                  <a:ext uri="{0D108BD9-81ED-4DB2-BD59-A6C34878D82A}">
                    <a16:rowId xmlns:a16="http://schemas.microsoft.com/office/drawing/2014/main" val="10003"/>
                  </a:ext>
                </a:extLst>
              </a:tr>
              <a:tr h="328508">
                <a:tc rowSpan="3">
                  <a:txBody>
                    <a:bodyPr/>
                    <a:lstStyle/>
                    <a:p>
                      <a:pPr algn="ctr"/>
                      <a:r>
                        <a:rPr lang="de-DE" dirty="0"/>
                        <a:t>b</a:t>
                      </a:r>
                      <a:endParaRPr lang="en-US" dirty="0"/>
                    </a:p>
                  </a:txBody>
                  <a:tcPr/>
                </a:tc>
                <a:tc rowSpan="2">
                  <a:txBody>
                    <a:bodyPr/>
                    <a:lstStyle/>
                    <a:p>
                      <a:pPr algn="ctr"/>
                      <a:r>
                        <a:rPr lang="de-DE" dirty="0"/>
                        <a:t>Zhukov</a:t>
                      </a:r>
                      <a:endParaRPr lang="en-US" dirty="0"/>
                    </a:p>
                  </a:txBody>
                  <a:tcPr/>
                </a:tc>
                <a:tc gridSpan="3">
                  <a:txBody>
                    <a:bodyPr/>
                    <a:lstStyle/>
                    <a:p>
                      <a:pPr algn="ctr"/>
                      <a:r>
                        <a:rPr lang="de-DE" dirty="0"/>
                        <a:t>Min</a:t>
                      </a:r>
                      <a:endParaRPr lang="en-US" dirty="0"/>
                    </a:p>
                  </a:txBody>
                  <a:tcPr/>
                </a:tc>
                <a:tc hMerge="1">
                  <a:txBody>
                    <a:bodyPr/>
                    <a:lstStyle/>
                    <a:p>
                      <a:endParaRPr lang="en-US"/>
                    </a:p>
                  </a:txBody>
                  <a:tcPr/>
                </a:tc>
                <a:tc hMerge="1">
                  <a:txBody>
                    <a:bodyPr/>
                    <a:lstStyle/>
                    <a:p>
                      <a:endParaRPr lang="en-US"/>
                    </a:p>
                  </a:txBody>
                  <a:tcPr/>
                </a:tc>
                <a:tc gridSpan="2">
                  <a:txBody>
                    <a:bodyPr/>
                    <a:lstStyle/>
                    <a:p>
                      <a:pPr algn="ctr"/>
                      <a:r>
                        <a:rPr lang="de-DE" dirty="0" err="1"/>
                        <a:t>Mean</a:t>
                      </a:r>
                      <a:endParaRPr lang="en-US" dirty="0"/>
                    </a:p>
                  </a:txBody>
                  <a:tcPr/>
                </a:tc>
                <a:tc hMerge="1">
                  <a:txBody>
                    <a:bodyPr/>
                    <a:lstStyle/>
                    <a:p>
                      <a:endParaRPr lang="en-US"/>
                    </a:p>
                  </a:txBody>
                  <a:tcPr/>
                </a:tc>
                <a:tc gridSpan="3">
                  <a:txBody>
                    <a:bodyPr/>
                    <a:lstStyle/>
                    <a:p>
                      <a:pPr algn="ctr"/>
                      <a:r>
                        <a:rPr lang="de-DE" dirty="0"/>
                        <a:t>Max</a:t>
                      </a:r>
                      <a:endParaRPr lang="en-US" dirty="0"/>
                    </a:p>
                  </a:txBody>
                  <a:tcPr/>
                </a:tc>
                <a:tc hMerge="1">
                  <a:txBody>
                    <a:bodyPr/>
                    <a:lstStyle/>
                    <a:p>
                      <a:endParaRPr lang="en-US"/>
                    </a:p>
                  </a:txBody>
                  <a:tcPr/>
                </a:tc>
                <a:tc hMerge="1">
                  <a:txBody>
                    <a:bodyPr/>
                    <a:lstStyle/>
                    <a:p>
                      <a:endParaRPr lang="en-US"/>
                    </a:p>
                  </a:txBody>
                  <a:tcPr/>
                </a:tc>
                <a:tc rowSpan="2">
                  <a:txBody>
                    <a:bodyPr/>
                    <a:lstStyle/>
                    <a:p>
                      <a:pPr algn="ctr"/>
                      <a:r>
                        <a:rPr lang="de-DE" dirty="0"/>
                        <a:t>3846</a:t>
                      </a:r>
                      <a:endParaRPr lang="en-US" dirty="0"/>
                    </a:p>
                  </a:txBody>
                  <a:tcPr/>
                </a:tc>
                <a:extLst>
                  <a:ext uri="{0D108BD9-81ED-4DB2-BD59-A6C34878D82A}">
                    <a16:rowId xmlns:a16="http://schemas.microsoft.com/office/drawing/2014/main" val="10004"/>
                  </a:ext>
                </a:extLst>
              </a:tr>
              <a:tr h="328508">
                <a:tc vMerge="1">
                  <a:txBody>
                    <a:bodyPr/>
                    <a:lstStyle/>
                    <a:p>
                      <a:endParaRPr lang="en-US"/>
                    </a:p>
                  </a:txBody>
                  <a:tcPr/>
                </a:tc>
                <a:tc vMerge="1">
                  <a:txBody>
                    <a:bodyPr/>
                    <a:lstStyle/>
                    <a:p>
                      <a:endParaRPr lang="en-US"/>
                    </a:p>
                  </a:txBody>
                  <a:tcPr/>
                </a:tc>
                <a:tc gridSpan="3">
                  <a:txBody>
                    <a:bodyPr/>
                    <a:lstStyle/>
                    <a:p>
                      <a:pPr algn="ctr"/>
                      <a:r>
                        <a:rPr lang="de-DE" dirty="0"/>
                        <a:t>617.6</a:t>
                      </a:r>
                      <a:endParaRPr lang="en-US" dirty="0"/>
                    </a:p>
                  </a:txBody>
                  <a:tcPr/>
                </a:tc>
                <a:tc hMerge="1">
                  <a:txBody>
                    <a:bodyPr/>
                    <a:lstStyle/>
                    <a:p>
                      <a:endParaRPr lang="en-US"/>
                    </a:p>
                  </a:txBody>
                  <a:tcPr/>
                </a:tc>
                <a:tc hMerge="1">
                  <a:txBody>
                    <a:bodyPr/>
                    <a:lstStyle/>
                    <a:p>
                      <a:endParaRPr lang="en-US"/>
                    </a:p>
                  </a:txBody>
                  <a:tcPr/>
                </a:tc>
                <a:tc gridSpan="2">
                  <a:txBody>
                    <a:bodyPr/>
                    <a:lstStyle/>
                    <a:p>
                      <a:pPr algn="ctr"/>
                      <a:r>
                        <a:rPr lang="de-DE" dirty="0"/>
                        <a:t>626.9</a:t>
                      </a:r>
                      <a:endParaRPr lang="en-US" dirty="0"/>
                    </a:p>
                  </a:txBody>
                  <a:tcPr/>
                </a:tc>
                <a:tc hMerge="1">
                  <a:txBody>
                    <a:bodyPr/>
                    <a:lstStyle/>
                    <a:p>
                      <a:endParaRPr lang="en-US"/>
                    </a:p>
                  </a:txBody>
                  <a:tcPr/>
                </a:tc>
                <a:tc gridSpan="3">
                  <a:txBody>
                    <a:bodyPr/>
                    <a:lstStyle/>
                    <a:p>
                      <a:pPr algn="ctr"/>
                      <a:r>
                        <a:rPr lang="de-DE" dirty="0"/>
                        <a:t>637</a:t>
                      </a:r>
                      <a:endParaRPr lang="en-US" dirty="0"/>
                    </a:p>
                  </a:txBody>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328508">
                <a:tc vMerge="1">
                  <a:txBody>
                    <a:bodyPr/>
                    <a:lstStyle/>
                    <a:p>
                      <a:endParaRPr lang="en-US" dirty="0"/>
                    </a:p>
                  </a:txBody>
                  <a:tcPr/>
                </a:tc>
                <a:tc>
                  <a:txBody>
                    <a:bodyPr/>
                    <a:lstStyle/>
                    <a:p>
                      <a:pPr algn="ctr"/>
                      <a:r>
                        <a:rPr lang="de-DE" dirty="0"/>
                        <a:t>MITIP</a:t>
                      </a:r>
                      <a:endParaRPr lang="en-US" dirty="0"/>
                    </a:p>
                  </a:txBody>
                  <a:tcPr/>
                </a:tc>
                <a:tc gridSpan="8">
                  <a:txBody>
                    <a:bodyPr/>
                    <a:lstStyle/>
                    <a:p>
                      <a:pPr algn="ctr"/>
                      <a:r>
                        <a:rPr lang="de-DE" dirty="0"/>
                        <a:t>602.0</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a:t>4500</a:t>
                      </a:r>
                      <a:endParaRPr lang="en-US" dirty="0"/>
                    </a:p>
                  </a:txBody>
                  <a:tcPr/>
                </a:tc>
                <a:extLst>
                  <a:ext uri="{0D108BD9-81ED-4DB2-BD59-A6C34878D82A}">
                    <a16:rowId xmlns:a16="http://schemas.microsoft.com/office/drawing/2014/main" val="10006"/>
                  </a:ext>
                </a:extLst>
              </a:tr>
              <a:tr h="438011">
                <a:tc rowSpan="5">
                  <a:txBody>
                    <a:bodyPr/>
                    <a:lstStyle/>
                    <a:p>
                      <a:pPr algn="ctr"/>
                      <a:r>
                        <a:rPr lang="de-DE" dirty="0"/>
                        <a:t>c</a:t>
                      </a:r>
                      <a:endParaRPr lang="en-US" dirty="0"/>
                    </a:p>
                  </a:txBody>
                  <a:tcPr/>
                </a:tc>
                <a:tc rowSpan="4">
                  <a:txBody>
                    <a:bodyPr/>
                    <a:lstStyle/>
                    <a:p>
                      <a:pPr algn="ctr"/>
                      <a:r>
                        <a:rPr lang="de-DE" dirty="0"/>
                        <a:t>Zhukov</a:t>
                      </a:r>
                      <a:endParaRPr lang="en-US" dirty="0"/>
                    </a:p>
                  </a:txBody>
                  <a:tcPr/>
                </a:tc>
                <a:tc>
                  <a:txBody>
                    <a:bodyPr/>
                    <a:lstStyle/>
                    <a:p>
                      <a:pPr algn="ctr"/>
                      <a:endParaRPr lang="en-US" sz="1600" dirty="0"/>
                    </a:p>
                  </a:txBody>
                  <a:tcPr/>
                </a:tc>
                <a:tc gridSpan="3">
                  <a:txBody>
                    <a:bodyPr/>
                    <a:lstStyle/>
                    <a:p>
                      <a:pPr algn="ctr"/>
                      <a:r>
                        <a:rPr lang="de-DE" sz="1600" dirty="0"/>
                        <a:t>Min</a:t>
                      </a:r>
                      <a:endParaRPr lang="en-US" sz="1600" dirty="0"/>
                    </a:p>
                  </a:txBody>
                  <a:tcPr/>
                </a:tc>
                <a:tc hMerge="1">
                  <a:txBody>
                    <a:bodyPr/>
                    <a:lstStyle/>
                    <a:p>
                      <a:endParaRPr lang="en-US"/>
                    </a:p>
                  </a:txBody>
                  <a:tcPr/>
                </a:tc>
                <a:tc hMerge="1">
                  <a:txBody>
                    <a:bodyPr/>
                    <a:lstStyle/>
                    <a:p>
                      <a:endParaRPr lang="en-US"/>
                    </a:p>
                  </a:txBody>
                  <a:tcPr/>
                </a:tc>
                <a:tc gridSpan="3">
                  <a:txBody>
                    <a:bodyPr/>
                    <a:lstStyle/>
                    <a:p>
                      <a:pPr algn="ctr"/>
                      <a:r>
                        <a:rPr lang="de-DE" sz="1600" dirty="0" err="1"/>
                        <a:t>Mean</a:t>
                      </a:r>
                      <a:endParaRPr lang="en-US" sz="1600" dirty="0"/>
                    </a:p>
                  </a:txBody>
                  <a:tcPr/>
                </a:tc>
                <a:tc hMerge="1">
                  <a:txBody>
                    <a:bodyPr/>
                    <a:lstStyle/>
                    <a:p>
                      <a:endParaRPr lang="en-US"/>
                    </a:p>
                  </a:txBody>
                  <a:tcPr/>
                </a:tc>
                <a:tc hMerge="1">
                  <a:txBody>
                    <a:bodyPr/>
                    <a:lstStyle/>
                    <a:p>
                      <a:endParaRPr lang="en-US"/>
                    </a:p>
                  </a:txBody>
                  <a:tcPr/>
                </a:tc>
                <a:tc>
                  <a:txBody>
                    <a:bodyPr/>
                    <a:lstStyle/>
                    <a:p>
                      <a:pPr algn="ctr"/>
                      <a:r>
                        <a:rPr lang="de-DE" sz="1600" dirty="0" err="1"/>
                        <a:t>max</a:t>
                      </a:r>
                      <a:endParaRPr lang="en-US" sz="1600" dirty="0"/>
                    </a:p>
                  </a:txBody>
                  <a:tcPr/>
                </a:tc>
                <a:tc rowSpan="2">
                  <a:txBody>
                    <a:bodyPr/>
                    <a:lstStyle/>
                    <a:p>
                      <a:pPr algn="ctr"/>
                      <a:r>
                        <a:rPr lang="de-DE" dirty="0"/>
                        <a:t>3863</a:t>
                      </a:r>
                      <a:endParaRPr lang="en-US" dirty="0"/>
                    </a:p>
                  </a:txBody>
                  <a:tcPr/>
                </a:tc>
                <a:extLst>
                  <a:ext uri="{0D108BD9-81ED-4DB2-BD59-A6C34878D82A}">
                    <a16:rowId xmlns:a16="http://schemas.microsoft.com/office/drawing/2014/main" val="10007"/>
                  </a:ext>
                </a:extLst>
              </a:tr>
              <a:tr h="219005">
                <a:tc vMerge="1">
                  <a:txBody>
                    <a:bodyPr/>
                    <a:lstStyle/>
                    <a:p>
                      <a:endParaRPr lang="en-US"/>
                    </a:p>
                  </a:txBody>
                  <a:tcPr/>
                </a:tc>
                <a:tc vMerge="1">
                  <a:txBody>
                    <a:bodyPr/>
                    <a:lstStyle/>
                    <a:p>
                      <a:endParaRPr lang="en-US"/>
                    </a:p>
                  </a:txBody>
                  <a:tcPr/>
                </a:tc>
                <a:tc rowSpan="2">
                  <a:txBody>
                    <a:bodyPr/>
                    <a:lstStyle/>
                    <a:p>
                      <a:pPr algn="ctr"/>
                      <a:r>
                        <a:rPr lang="de-DE" sz="1600" dirty="0"/>
                        <a:t>c1</a:t>
                      </a:r>
                      <a:endParaRPr lang="en-US" sz="1600" dirty="0"/>
                    </a:p>
                  </a:txBody>
                  <a:tcPr/>
                </a:tc>
                <a:tc rowSpan="2" gridSpan="3">
                  <a:txBody>
                    <a:bodyPr/>
                    <a:lstStyle/>
                    <a:p>
                      <a:pPr algn="ctr"/>
                      <a:r>
                        <a:rPr lang="de-DE" sz="1600" dirty="0"/>
                        <a:t>612</a:t>
                      </a:r>
                      <a:endParaRPr lang="en-US" sz="1600" dirty="0"/>
                    </a:p>
                  </a:txBody>
                  <a:tcPr/>
                </a:tc>
                <a:tc rowSpan="2" hMerge="1">
                  <a:txBody>
                    <a:bodyPr/>
                    <a:lstStyle/>
                    <a:p>
                      <a:endParaRPr lang="en-US"/>
                    </a:p>
                  </a:txBody>
                  <a:tcPr/>
                </a:tc>
                <a:tc rowSpan="2" hMerge="1">
                  <a:txBody>
                    <a:bodyPr/>
                    <a:lstStyle/>
                    <a:p>
                      <a:endParaRPr lang="en-US"/>
                    </a:p>
                  </a:txBody>
                  <a:tcPr/>
                </a:tc>
                <a:tc rowSpan="2" gridSpan="3">
                  <a:txBody>
                    <a:bodyPr/>
                    <a:lstStyle/>
                    <a:p>
                      <a:pPr algn="ctr"/>
                      <a:r>
                        <a:rPr lang="de-DE" sz="1600" dirty="0"/>
                        <a:t>615.2</a:t>
                      </a:r>
                      <a:endParaRPr lang="en-US" sz="1600" dirty="0"/>
                    </a:p>
                  </a:txBody>
                  <a:tcPr/>
                </a:tc>
                <a:tc rowSpan="2" hMerge="1">
                  <a:txBody>
                    <a:bodyPr/>
                    <a:lstStyle/>
                    <a:p>
                      <a:endParaRPr lang="en-US"/>
                    </a:p>
                  </a:txBody>
                  <a:tcPr/>
                </a:tc>
                <a:tc rowSpan="2" hMerge="1">
                  <a:txBody>
                    <a:bodyPr/>
                    <a:lstStyle/>
                    <a:p>
                      <a:endParaRPr lang="en-US"/>
                    </a:p>
                  </a:txBody>
                  <a:tcPr/>
                </a:tc>
                <a:tc rowSpan="2">
                  <a:txBody>
                    <a:bodyPr/>
                    <a:lstStyle/>
                    <a:p>
                      <a:pPr algn="ctr"/>
                      <a:r>
                        <a:rPr lang="de-DE" sz="1600" dirty="0"/>
                        <a:t>618.5</a:t>
                      </a:r>
                      <a:endParaRPr lang="en-US" sz="1600" dirty="0"/>
                    </a:p>
                  </a:txBody>
                  <a:tcPr/>
                </a:tc>
                <a:tc vMerge="1">
                  <a:txBody>
                    <a:bodyPr/>
                    <a:lstStyle/>
                    <a:p>
                      <a:endParaRPr lang="en-US"/>
                    </a:p>
                  </a:txBody>
                  <a:tcPr/>
                </a:tc>
                <a:extLst>
                  <a:ext uri="{0D108BD9-81ED-4DB2-BD59-A6C34878D82A}">
                    <a16:rowId xmlns:a16="http://schemas.microsoft.com/office/drawing/2014/main" val="10008"/>
                  </a:ext>
                </a:extLst>
              </a:tr>
              <a:tr h="219005">
                <a:tc vMerge="1">
                  <a:txBody>
                    <a:bodyPr/>
                    <a:lstStyle/>
                    <a:p>
                      <a:endParaRPr lang="en-US"/>
                    </a:p>
                  </a:txBody>
                  <a:tcPr/>
                </a:tc>
                <a:tc vMerge="1">
                  <a:txBody>
                    <a:bodyPr/>
                    <a:lstStyle/>
                    <a:p>
                      <a:endParaRPr lang="en-US"/>
                    </a:p>
                  </a:txBody>
                  <a:tcPr/>
                </a:tc>
                <a:tc vMerge="1">
                  <a:txBody>
                    <a:bodyPr/>
                    <a:lstStyle/>
                    <a:p>
                      <a:pPr algn="ctr"/>
                      <a:endParaRPr lang="en-US" dirty="0"/>
                    </a:p>
                  </a:txBody>
                  <a:tcPr/>
                </a:tc>
                <a:tc gridSpan="3" vMerge="1">
                  <a:txBody>
                    <a:bodyPr/>
                    <a:lstStyle/>
                    <a:p>
                      <a:endParaRPr lang="en-US" dirty="0"/>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rowSpan="2">
                  <a:txBody>
                    <a:bodyPr/>
                    <a:lstStyle/>
                    <a:p>
                      <a:pPr algn="ctr"/>
                      <a:r>
                        <a:rPr lang="de-DE" dirty="0"/>
                        <a:t>3185</a:t>
                      </a:r>
                      <a:endParaRPr lang="en-US" dirty="0"/>
                    </a:p>
                  </a:txBody>
                  <a:tcPr/>
                </a:tc>
                <a:extLst>
                  <a:ext uri="{0D108BD9-81ED-4DB2-BD59-A6C34878D82A}">
                    <a16:rowId xmlns:a16="http://schemas.microsoft.com/office/drawing/2014/main" val="10009"/>
                  </a:ext>
                </a:extLst>
              </a:tr>
              <a:tr h="438011">
                <a:tc vMerge="1">
                  <a:txBody>
                    <a:bodyPr/>
                    <a:lstStyle/>
                    <a:p>
                      <a:endParaRPr lang="en-US"/>
                    </a:p>
                  </a:txBody>
                  <a:tcPr/>
                </a:tc>
                <a:tc vMerge="1">
                  <a:txBody>
                    <a:bodyPr/>
                    <a:lstStyle/>
                    <a:p>
                      <a:endParaRPr lang="en-US"/>
                    </a:p>
                  </a:txBody>
                  <a:tcPr/>
                </a:tc>
                <a:tc>
                  <a:txBody>
                    <a:bodyPr/>
                    <a:lstStyle/>
                    <a:p>
                      <a:pPr algn="ctr"/>
                      <a:r>
                        <a:rPr lang="de-DE" sz="1600" dirty="0"/>
                        <a:t>c2</a:t>
                      </a:r>
                      <a:endParaRPr lang="en-US" sz="1600" dirty="0"/>
                    </a:p>
                  </a:txBody>
                  <a:tcPr/>
                </a:tc>
                <a:tc gridSpan="3">
                  <a:txBody>
                    <a:bodyPr/>
                    <a:lstStyle/>
                    <a:p>
                      <a:pPr algn="ctr"/>
                      <a:r>
                        <a:rPr lang="de-DE" sz="1600" dirty="0"/>
                        <a:t>612.9</a:t>
                      </a:r>
                      <a:endParaRPr lang="en-US" sz="1600" dirty="0"/>
                    </a:p>
                  </a:txBody>
                  <a:tcPr/>
                </a:tc>
                <a:tc hMerge="1">
                  <a:txBody>
                    <a:bodyPr/>
                    <a:lstStyle/>
                    <a:p>
                      <a:endParaRPr lang="en-US"/>
                    </a:p>
                  </a:txBody>
                  <a:tcPr/>
                </a:tc>
                <a:tc hMerge="1">
                  <a:txBody>
                    <a:bodyPr/>
                    <a:lstStyle/>
                    <a:p>
                      <a:endParaRPr lang="en-US"/>
                    </a:p>
                  </a:txBody>
                  <a:tcPr/>
                </a:tc>
                <a:tc gridSpan="3">
                  <a:txBody>
                    <a:bodyPr/>
                    <a:lstStyle/>
                    <a:p>
                      <a:pPr algn="ctr"/>
                      <a:r>
                        <a:rPr lang="de-DE" sz="1600" dirty="0"/>
                        <a:t>619.9</a:t>
                      </a:r>
                      <a:endParaRPr lang="en-US" sz="1600" dirty="0"/>
                    </a:p>
                  </a:txBody>
                  <a:tcPr/>
                </a:tc>
                <a:tc hMerge="1">
                  <a:txBody>
                    <a:bodyPr/>
                    <a:lstStyle/>
                    <a:p>
                      <a:endParaRPr lang="en-US"/>
                    </a:p>
                  </a:txBody>
                  <a:tcPr/>
                </a:tc>
                <a:tc hMerge="1">
                  <a:txBody>
                    <a:bodyPr/>
                    <a:lstStyle/>
                    <a:p>
                      <a:endParaRPr lang="en-US"/>
                    </a:p>
                  </a:txBody>
                  <a:tcPr/>
                </a:tc>
                <a:tc>
                  <a:txBody>
                    <a:bodyPr/>
                    <a:lstStyle/>
                    <a:p>
                      <a:pPr algn="ctr"/>
                      <a:r>
                        <a:rPr lang="de-DE" sz="1600" dirty="0"/>
                        <a:t>627.5</a:t>
                      </a:r>
                      <a:endParaRPr lang="en-US" sz="1600" dirty="0"/>
                    </a:p>
                  </a:txBody>
                  <a:tcPr/>
                </a:tc>
                <a:tc vMerge="1">
                  <a:txBody>
                    <a:bodyPr/>
                    <a:lstStyle/>
                    <a:p>
                      <a:endParaRPr lang="en-US"/>
                    </a:p>
                  </a:txBody>
                  <a:tcPr/>
                </a:tc>
                <a:extLst>
                  <a:ext uri="{0D108BD9-81ED-4DB2-BD59-A6C34878D82A}">
                    <a16:rowId xmlns:a16="http://schemas.microsoft.com/office/drawing/2014/main" val="10010"/>
                  </a:ext>
                </a:extLst>
              </a:tr>
              <a:tr h="347329">
                <a:tc vMerge="1">
                  <a:txBody>
                    <a:bodyPr/>
                    <a:lstStyle/>
                    <a:p>
                      <a:endParaRPr lang="en-US" dirty="0"/>
                    </a:p>
                  </a:txBody>
                  <a:tcPr/>
                </a:tc>
                <a:tc>
                  <a:txBody>
                    <a:bodyPr/>
                    <a:lstStyle/>
                    <a:p>
                      <a:pPr algn="ctr"/>
                      <a:r>
                        <a:rPr lang="de-DE" dirty="0"/>
                        <a:t>MITIP</a:t>
                      </a:r>
                      <a:endParaRPr lang="en-US" dirty="0"/>
                    </a:p>
                  </a:txBody>
                  <a:tcPr/>
                </a:tc>
                <a:tc gridSpan="8">
                  <a:txBody>
                    <a:bodyPr/>
                    <a:lstStyle/>
                    <a:p>
                      <a:pPr algn="ctr"/>
                      <a:r>
                        <a:rPr lang="de-DE" dirty="0"/>
                        <a:t>625.0</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a:t>7829</a:t>
                      </a:r>
                      <a:endParaRPr lang="en-US" dirty="0"/>
                    </a:p>
                  </a:txBody>
                  <a:tcPr/>
                </a:tc>
                <a:extLst>
                  <a:ext uri="{0D108BD9-81ED-4DB2-BD59-A6C34878D82A}">
                    <a16:rowId xmlns:a16="http://schemas.microsoft.com/office/drawing/2014/main" val="10011"/>
                  </a:ext>
                </a:extLst>
              </a:tr>
            </a:tbl>
          </a:graphicData>
        </a:graphic>
      </p:graphicFrame>
      <p:sp>
        <p:nvSpPr>
          <p:cNvPr id="10" name="TextBox 9"/>
          <p:cNvSpPr txBox="1"/>
          <p:nvPr/>
        </p:nvSpPr>
        <p:spPr>
          <a:xfrm>
            <a:off x="107504" y="1196752"/>
            <a:ext cx="1744067" cy="276999"/>
          </a:xfrm>
          <a:prstGeom prst="rect">
            <a:avLst/>
          </a:prstGeom>
          <a:noFill/>
        </p:spPr>
        <p:txBody>
          <a:bodyPr wrap="none" lIns="0" tIns="0" rIns="0" bIns="0" rtlCol="0">
            <a:spAutoFit/>
          </a:bodyPr>
          <a:lstStyle/>
          <a:p>
            <a:r>
              <a:rPr lang="de-DE" dirty="0">
                <a:latin typeface="Arial" pitchFamily="34" charset="0"/>
                <a:cs typeface="Arial" pitchFamily="34" charset="0"/>
              </a:rPr>
              <a:t>Chile 2017.01.26</a:t>
            </a:r>
            <a:endParaRPr lang="en-US" dirty="0">
              <a:latin typeface="Arial" pitchFamily="34" charset="0"/>
              <a:cs typeface="Arial" pitchFamily="34" charset="0"/>
            </a:endParaRPr>
          </a:p>
        </p:txBody>
      </p:sp>
    </p:spTree>
    <p:extLst>
      <p:ext uri="{BB962C8B-B14F-4D97-AF65-F5344CB8AC3E}">
        <p14:creationId xmlns:p14="http://schemas.microsoft.com/office/powerpoint/2010/main" val="267029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1. Introduction and motivation</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4</a:t>
            </a:fld>
            <a:endParaRPr lang="en-GB" noProof="0" dirty="0"/>
          </a:p>
        </p:txBody>
      </p:sp>
      <p:sp>
        <p:nvSpPr>
          <p:cNvPr id="10" name="Textplatzhalter 2"/>
          <p:cNvSpPr>
            <a:spLocks noGrp="1"/>
          </p:cNvSpPr>
          <p:nvPr>
            <p:ph type="body" sz="quarter" idx="12"/>
          </p:nvPr>
        </p:nvSpPr>
        <p:spPr>
          <a:xfrm>
            <a:off x="467544" y="1196752"/>
            <a:ext cx="8172000" cy="4968552"/>
          </a:xfrm>
        </p:spPr>
        <p:txBody>
          <a:bodyPr/>
          <a:lstStyle/>
          <a:p>
            <a:pPr marL="0" indent="0">
              <a:buNone/>
            </a:pPr>
            <a:r>
              <a:rPr lang="de-DE" sz="1600" dirty="0" err="1"/>
              <a:t>FireBIRD</a:t>
            </a:r>
            <a:r>
              <a:rPr lang="de-DE" sz="1600" dirty="0"/>
              <a:t> </a:t>
            </a:r>
            <a:r>
              <a:rPr lang="de-DE" sz="1600" dirty="0" err="1"/>
              <a:t>satllite</a:t>
            </a:r>
            <a:endParaRPr lang="en-US" sz="1600" dirty="0"/>
          </a:p>
          <a:p>
            <a:r>
              <a:rPr lang="en-US" sz="1600" dirty="0"/>
              <a:t>Constellation of 2 tilting satellites : </a:t>
            </a:r>
            <a:endParaRPr lang="de-DE" sz="1600" dirty="0"/>
          </a:p>
          <a:p>
            <a:pPr lvl="1"/>
            <a:r>
              <a:rPr lang="de-DE" sz="1600" dirty="0"/>
              <a:t>TET-1 (</a:t>
            </a:r>
            <a:r>
              <a:rPr lang="de-DE" sz="1600" dirty="0" err="1"/>
              <a:t>launch</a:t>
            </a:r>
            <a:r>
              <a:rPr lang="de-DE" sz="1600" dirty="0"/>
              <a:t> </a:t>
            </a:r>
            <a:r>
              <a:rPr lang="de-DE" sz="1600" dirty="0" err="1"/>
              <a:t>July</a:t>
            </a:r>
            <a:r>
              <a:rPr lang="de-DE" sz="1600" dirty="0"/>
              <a:t> 2012), </a:t>
            </a:r>
          </a:p>
          <a:p>
            <a:pPr lvl="1"/>
            <a:r>
              <a:rPr lang="de-DE" sz="1600" dirty="0"/>
              <a:t>BIROS (</a:t>
            </a:r>
            <a:r>
              <a:rPr lang="de-DE" sz="1600" dirty="0" err="1"/>
              <a:t>launch</a:t>
            </a:r>
            <a:r>
              <a:rPr lang="de-DE" sz="1600" dirty="0"/>
              <a:t> June 2016)</a:t>
            </a:r>
          </a:p>
          <a:p>
            <a:r>
              <a:rPr lang="en-US" sz="1600" dirty="0"/>
              <a:t>Orbit (sun-</a:t>
            </a:r>
            <a:r>
              <a:rPr lang="en-US" sz="1600" dirty="0" err="1"/>
              <a:t>sychronus</a:t>
            </a:r>
            <a:r>
              <a:rPr lang="en-US" sz="1600" dirty="0"/>
              <a:t>) </a:t>
            </a:r>
          </a:p>
          <a:p>
            <a:pPr lvl="1"/>
            <a:r>
              <a:rPr lang="en-US" sz="1600" dirty="0"/>
              <a:t>TET-1:  438 km </a:t>
            </a:r>
            <a:r>
              <a:rPr lang="de-DE" sz="1600" dirty="0"/>
              <a:t>(</a:t>
            </a:r>
            <a:r>
              <a:rPr lang="de-DE" sz="1600" dirty="0" err="1"/>
              <a:t>asc</a:t>
            </a:r>
            <a:r>
              <a:rPr lang="de-DE" sz="1600" dirty="0"/>
              <a:t>.), LTAN </a:t>
            </a:r>
            <a:r>
              <a:rPr lang="en-US" sz="1600" dirty="0"/>
              <a:t>13:50 UCT</a:t>
            </a:r>
            <a:endParaRPr lang="de-DE" sz="1600" dirty="0"/>
          </a:p>
          <a:p>
            <a:pPr lvl="1"/>
            <a:r>
              <a:rPr lang="en-US" sz="1600" dirty="0"/>
              <a:t>BIROS: 510 km </a:t>
            </a:r>
            <a:r>
              <a:rPr lang="de-DE" sz="1600" dirty="0"/>
              <a:t>(</a:t>
            </a:r>
            <a:r>
              <a:rPr lang="de-DE" sz="1600" dirty="0" err="1"/>
              <a:t>desc</a:t>
            </a:r>
            <a:r>
              <a:rPr lang="de-DE" sz="1600" dirty="0"/>
              <a:t>.), LTAN 21:40 </a:t>
            </a:r>
            <a:r>
              <a:rPr lang="en-US" sz="1600" dirty="0"/>
              <a:t>UCT</a:t>
            </a:r>
            <a:endParaRPr lang="en-GB" dirty="0"/>
          </a:p>
          <a:p>
            <a:r>
              <a:rPr lang="en-US" sz="1600" dirty="0"/>
              <a:t>Sensors: </a:t>
            </a:r>
          </a:p>
          <a:p>
            <a:pPr lvl="1"/>
            <a:r>
              <a:rPr lang="de-DE" sz="1600" dirty="0"/>
              <a:t>2 Infrared </a:t>
            </a:r>
            <a:r>
              <a:rPr lang="de-DE" sz="1600" dirty="0" err="1"/>
              <a:t>cameras</a:t>
            </a:r>
            <a:r>
              <a:rPr lang="de-DE" sz="1600" dirty="0"/>
              <a:t> </a:t>
            </a:r>
            <a:r>
              <a:rPr lang="de-DE" sz="1600" dirty="0" err="1"/>
              <a:t>with</a:t>
            </a:r>
            <a:r>
              <a:rPr lang="de-DE" sz="1600" dirty="0"/>
              <a:t> </a:t>
            </a:r>
            <a:r>
              <a:rPr lang="de-DE" sz="1600" dirty="0" err="1"/>
              <a:t>staggered</a:t>
            </a:r>
            <a:r>
              <a:rPr lang="de-DE" sz="1600" dirty="0"/>
              <a:t>  </a:t>
            </a:r>
            <a:r>
              <a:rPr lang="de-DE" sz="1600" dirty="0" err="1"/>
              <a:t>detectors</a:t>
            </a:r>
            <a:r>
              <a:rPr lang="de-DE" sz="1600" dirty="0"/>
              <a:t> </a:t>
            </a:r>
          </a:p>
          <a:p>
            <a:pPr lvl="1"/>
            <a:r>
              <a:rPr lang="de-DE" sz="1600" dirty="0" err="1"/>
              <a:t>One</a:t>
            </a:r>
            <a:r>
              <a:rPr lang="de-DE" sz="1600" dirty="0"/>
              <a:t> 3-channel VIS/ NIR - </a:t>
            </a:r>
            <a:r>
              <a:rPr lang="de-DE" sz="1600" dirty="0" err="1"/>
              <a:t>camera</a:t>
            </a:r>
            <a:r>
              <a:rPr lang="de-DE" sz="1600" dirty="0"/>
              <a:t> </a:t>
            </a:r>
          </a:p>
          <a:p>
            <a:pPr marL="446400" lvl="1" indent="0">
              <a:buNone/>
            </a:pPr>
            <a:endParaRPr lang="de-DE" sz="1600" dirty="0"/>
          </a:p>
        </p:txBody>
      </p:sp>
      <p:pic>
        <p:nvPicPr>
          <p:cNvPr id="6" name="Picture 2" descr="http://www.redshift-live.com/binaries/asset/image/37585/image/T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412776"/>
            <a:ext cx="3115343" cy="20882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44" y="4077072"/>
            <a:ext cx="8139113"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770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2. Introduction of MITIP, an atmospheric correction and image processing method</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5</a:t>
            </a:fld>
            <a:endParaRPr lang="en-GB" noProof="0" dirty="0"/>
          </a:p>
        </p:txBody>
      </p:sp>
      <p:sp>
        <p:nvSpPr>
          <p:cNvPr id="10" name="Textplatzhalter 2"/>
          <p:cNvSpPr>
            <a:spLocks noGrp="1"/>
          </p:cNvSpPr>
          <p:nvPr>
            <p:ph type="body" sz="quarter" idx="12"/>
          </p:nvPr>
        </p:nvSpPr>
        <p:spPr>
          <a:xfrm>
            <a:off x="467544" y="2204864"/>
            <a:ext cx="8172000" cy="2592288"/>
          </a:xfrm>
        </p:spPr>
        <p:txBody>
          <a:bodyPr/>
          <a:lstStyle/>
          <a:p>
            <a:pPr marL="0" indent="0">
              <a:buNone/>
            </a:pPr>
            <a:r>
              <a:rPr lang="en-GB" dirty="0"/>
              <a:t>The MITIP method is an atmospheric correction and image processing method developed by </a:t>
            </a:r>
            <a:r>
              <a:rPr lang="en-GB" dirty="0" err="1"/>
              <a:t>Dr.Rudolf</a:t>
            </a:r>
            <a:r>
              <a:rPr lang="en-GB" dirty="0"/>
              <a:t> at DLR, which is used for processing the thermal remote sensing imageries of the </a:t>
            </a:r>
            <a:r>
              <a:rPr lang="en-GB" dirty="0" err="1"/>
              <a:t>FireBIRD</a:t>
            </a:r>
            <a:r>
              <a:rPr lang="en-GB" dirty="0"/>
              <a:t> satellite.</a:t>
            </a:r>
          </a:p>
          <a:p>
            <a:pPr marL="0" indent="0">
              <a:buNone/>
            </a:pPr>
            <a:endParaRPr lang="en-GB" dirty="0"/>
          </a:p>
          <a:p>
            <a:pPr marL="0" indent="0">
              <a:buNone/>
            </a:pPr>
            <a:r>
              <a:rPr lang="en-GB" dirty="0"/>
              <a:t>MITIP firstly performs atmospheric corrections for the TET-1 imagery based on the water </a:t>
            </a:r>
            <a:r>
              <a:rPr lang="en-GB" dirty="0" err="1"/>
              <a:t>vapor</a:t>
            </a:r>
            <a:r>
              <a:rPr lang="en-GB" dirty="0"/>
              <a:t> column and elevation to get the ground surface radiance and temperature. Afterwards, a dual channel method is used to detect and characterize sub-pixel temperatures of hot pixels.</a:t>
            </a:r>
          </a:p>
        </p:txBody>
      </p:sp>
    </p:spTree>
    <p:extLst>
      <p:ext uri="{BB962C8B-B14F-4D97-AF65-F5344CB8AC3E}">
        <p14:creationId xmlns:p14="http://schemas.microsoft.com/office/powerpoint/2010/main" val="481637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2. 2 Data preparation and pre-processing </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6</a:t>
            </a:fld>
            <a:endParaRPr lang="en-GB" noProof="0" dirty="0"/>
          </a:p>
        </p:txBody>
      </p:sp>
      <p:sp>
        <p:nvSpPr>
          <p:cNvPr id="10" name="Textplatzhalter 2"/>
          <p:cNvSpPr>
            <a:spLocks noGrp="1"/>
          </p:cNvSpPr>
          <p:nvPr>
            <p:ph type="body" sz="quarter" idx="12"/>
          </p:nvPr>
        </p:nvSpPr>
        <p:spPr>
          <a:xfrm>
            <a:off x="467544" y="1196752"/>
            <a:ext cx="8172000" cy="1800200"/>
          </a:xfrm>
        </p:spPr>
        <p:txBody>
          <a:bodyPr/>
          <a:lstStyle/>
          <a:p>
            <a:pPr marL="0" indent="0">
              <a:buNone/>
            </a:pPr>
            <a:r>
              <a:rPr lang="en-GB" dirty="0"/>
              <a:t>Required input for MITIP:</a:t>
            </a:r>
          </a:p>
          <a:p>
            <a:pPr lvl="1"/>
            <a:r>
              <a:rPr lang="en-GB" dirty="0"/>
              <a:t>TET-1 scene with two bands: MIR as the first band, TIR as the second band;</a:t>
            </a:r>
          </a:p>
          <a:p>
            <a:pPr lvl="1"/>
            <a:r>
              <a:rPr lang="en-US" dirty="0"/>
              <a:t>Water vapor file. Here we use MODIS water vapor products;</a:t>
            </a:r>
          </a:p>
          <a:p>
            <a:pPr lvl="1"/>
            <a:r>
              <a:rPr lang="en-GB" dirty="0"/>
              <a:t>Digital Elevation Models (DEM). ASTER Global Elevation map is used;</a:t>
            </a:r>
          </a:p>
          <a:p>
            <a:pPr lvl="1"/>
            <a:r>
              <a:rPr lang="en-US" dirty="0"/>
              <a:t>Emissivity maps. Here we use the ASTER Global Emissivity Database;</a:t>
            </a:r>
            <a:endParaRPr lang="en-GB" dirty="0"/>
          </a:p>
        </p:txBody>
      </p:sp>
      <p:sp>
        <p:nvSpPr>
          <p:cNvPr id="6" name="Textplatzhalter 2"/>
          <p:cNvSpPr txBox="1">
            <a:spLocks/>
          </p:cNvSpPr>
          <p:nvPr/>
        </p:nvSpPr>
        <p:spPr bwMode="auto">
          <a:xfrm>
            <a:off x="467544" y="3068960"/>
            <a:ext cx="817200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t>All the above data is downloaded from the NASA’s websites. Most of them need to be converted to the </a:t>
            </a:r>
            <a:r>
              <a:rPr lang="en-GB" dirty="0" err="1"/>
              <a:t>GeoTIFF</a:t>
            </a:r>
            <a:r>
              <a:rPr lang="en-GB" dirty="0"/>
              <a:t> format firstly. According to the requirement of the MITIP, the input data should be 1) overlapped and 2) share the same numbers of rows and columns and 3) have same pixel size.</a:t>
            </a:r>
          </a:p>
          <a:p>
            <a:pPr marL="0" indent="0">
              <a:buFont typeface="Arial" pitchFamily="34" charset="0"/>
              <a:buNone/>
            </a:pPr>
            <a:endParaRPr lang="en-GB" dirty="0"/>
          </a:p>
          <a:p>
            <a:pPr marL="0" indent="0">
              <a:buFont typeface="Arial" pitchFamily="34" charset="0"/>
              <a:buNone/>
            </a:pPr>
            <a:r>
              <a:rPr lang="en-GB" dirty="0"/>
              <a:t>Here Python and GDAL are used to do the pre-</a:t>
            </a:r>
            <a:r>
              <a:rPr lang="en-GB" dirty="0" err="1"/>
              <a:t>processng</a:t>
            </a:r>
            <a:r>
              <a:rPr lang="en-GB" dirty="0"/>
              <a:t>.</a:t>
            </a:r>
          </a:p>
          <a:p>
            <a:pPr marL="789300" lvl="1" indent="-342900">
              <a:buFont typeface="+mj-lt"/>
              <a:buAutoNum type="arabicParenR"/>
            </a:pPr>
            <a:r>
              <a:rPr lang="en-GB" dirty="0"/>
              <a:t>All input files and converted to the </a:t>
            </a:r>
            <a:r>
              <a:rPr lang="en-GB" dirty="0" err="1"/>
              <a:t>GeoTIFF</a:t>
            </a:r>
            <a:r>
              <a:rPr lang="en-GB" dirty="0"/>
              <a:t> format and </a:t>
            </a:r>
            <a:r>
              <a:rPr lang="en-GB" dirty="0" err="1"/>
              <a:t>reprojected</a:t>
            </a:r>
            <a:r>
              <a:rPr lang="en-GB" dirty="0"/>
              <a:t> into an appropriate UTM zone;</a:t>
            </a:r>
          </a:p>
          <a:p>
            <a:pPr marL="789300" lvl="1" indent="-342900">
              <a:buFont typeface="+mj-lt"/>
              <a:buAutoNum type="arabicParenR"/>
            </a:pPr>
            <a:r>
              <a:rPr lang="en-GB" dirty="0"/>
              <a:t>All input files are resampling to pixel size 150 * 150;</a:t>
            </a:r>
          </a:p>
          <a:p>
            <a:pPr marL="789300" lvl="1" indent="-342900">
              <a:buFont typeface="+mj-lt"/>
              <a:buAutoNum type="arabicParenR"/>
            </a:pPr>
            <a:r>
              <a:rPr lang="en-GB" dirty="0"/>
              <a:t>The TET-1 scene is used as mask to clip other imageries to ensure they are of same size.</a:t>
            </a:r>
          </a:p>
        </p:txBody>
      </p:sp>
    </p:spTree>
    <p:extLst>
      <p:ext uri="{BB962C8B-B14F-4D97-AF65-F5344CB8AC3E}">
        <p14:creationId xmlns:p14="http://schemas.microsoft.com/office/powerpoint/2010/main" val="2760381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a:t>2. 3 Outcomes of the MITIP</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7</a:t>
            </a:fld>
            <a:endParaRPr lang="en-GB" noProof="0" dirty="0"/>
          </a:p>
        </p:txBody>
      </p:sp>
      <mc:AlternateContent xmlns:mc="http://schemas.openxmlformats.org/markup-compatibility/2006" xmlns:a14="http://schemas.microsoft.com/office/drawing/2010/main">
        <mc:Choice Requires="a14">
          <p:sp>
            <p:nvSpPr>
              <p:cNvPr id="10" name="Textplatzhalter 2"/>
              <p:cNvSpPr>
                <a:spLocks noGrp="1"/>
              </p:cNvSpPr>
              <p:nvPr>
                <p:ph type="body" sz="quarter" idx="12"/>
              </p:nvPr>
            </p:nvSpPr>
            <p:spPr>
              <a:xfrm>
                <a:off x="467544" y="1196751"/>
                <a:ext cx="8172000" cy="4968553"/>
              </a:xfrm>
            </p:spPr>
            <p:txBody>
              <a:bodyPr/>
              <a:lstStyle/>
              <a:p>
                <a:pPr marL="0" indent="0">
                  <a:buNone/>
                </a:pPr>
                <a:r>
                  <a:rPr lang="en-GB" dirty="0"/>
                  <a:t>The outcomes of the MITIP can be divided into tow parts: one part is the result of atmospheric correction and another the high-temperature event monitoring products.</a:t>
                </a:r>
              </a:p>
              <a:p>
                <a:pPr marL="0" indent="0">
                  <a:buNone/>
                </a:pPr>
                <a:endParaRPr lang="en-GB" dirty="0"/>
              </a:p>
              <a:p>
                <a:pPr marL="0" indent="0">
                  <a:buNone/>
                </a:pPr>
                <a:r>
                  <a:rPr lang="en-GB" dirty="0"/>
                  <a:t>The results of atmospheric are:</a:t>
                </a:r>
              </a:p>
              <a:p>
                <a:pPr marL="789300" lvl="1" indent="-342900">
                  <a:buFont typeface="+mj-lt"/>
                  <a:buAutoNum type="arabicParenR"/>
                </a:pPr>
                <a:r>
                  <a:rPr lang="en-GB" dirty="0"/>
                  <a:t>The “blackbody” surface radiance with </a:t>
                </a:r>
                <a14:m>
                  <m:oMath xmlns:m="http://schemas.openxmlformats.org/officeDocument/2006/math">
                    <m:sSub>
                      <m:sSubPr>
                        <m:ctrlPr>
                          <a:rPr lang="de-DE" i="1">
                            <a:latin typeface="Cambria Math" panose="02040503050406030204" pitchFamily="18" charset="0"/>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panose="02040503050406030204" pitchFamily="18" charset="0"/>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a:t>
                </a:r>
              </a:p>
              <a:p>
                <a:pPr marL="789300" lvl="1" indent="-342900">
                  <a:buFont typeface="+mj-lt"/>
                  <a:buAutoNum type="arabicParenR"/>
                </a:pPr>
                <a:r>
                  <a:rPr lang="en-GB" dirty="0"/>
                  <a:t>The “</a:t>
                </a:r>
                <a:r>
                  <a:rPr lang="en-GB" dirty="0" err="1"/>
                  <a:t>graybody</a:t>
                </a:r>
                <a:r>
                  <a:rPr lang="en-GB" dirty="0"/>
                  <a:t>” surface radiance calculated from the input emissivity map </a:t>
                </a:r>
                <a14:m>
                  <m:oMath xmlns:m="http://schemas.openxmlformats.org/officeDocument/2006/math">
                    <m:sSub>
                      <m:sSubPr>
                        <m:ctrlPr>
                          <a:rPr lang="de-DE" i="1">
                            <a:latin typeface="Cambria Math" panose="02040503050406030204" pitchFamily="18" charset="0"/>
                            <a:ea typeface="Cambria Math"/>
                          </a:rPr>
                        </m:ctrlPr>
                      </m:sSubPr>
                      <m:e>
                        <m:r>
                          <a:rPr lang="de-DE" i="1">
                            <a:latin typeface="Cambria Math"/>
                            <a:ea typeface="Cambria Math"/>
                          </a:rPr>
                          <m:t>𝜀</m:t>
                        </m:r>
                      </m:e>
                      <m:sub>
                        <m:r>
                          <a:rPr lang="de-DE" i="1">
                            <a:latin typeface="Cambria Math"/>
                            <a:ea typeface="Cambria Math"/>
                          </a:rPr>
                          <m:t>𝑇𝐼𝑅</m:t>
                        </m:r>
                      </m:sub>
                    </m:sSub>
                  </m:oMath>
                </a14:m>
                <a:r>
                  <a:rPr lang="en-GB" dirty="0"/>
                  <a:t> and assuming </a:t>
                </a:r>
                <a14:m>
                  <m:oMath xmlns:m="http://schemas.openxmlformats.org/officeDocument/2006/math">
                    <m:sSub>
                      <m:sSubPr>
                        <m:ctrlPr>
                          <a:rPr lang="de-DE" i="1">
                            <a:latin typeface="Cambria Math" panose="02040503050406030204" pitchFamily="18" charset="0"/>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panose="02040503050406030204" pitchFamily="18" charset="0"/>
                            <a:ea typeface="Cambria Math"/>
                          </a:rPr>
                        </m:ctrlPr>
                      </m:sSubPr>
                      <m:e>
                        <m:r>
                          <a:rPr lang="de-DE" i="1">
                            <a:latin typeface="Cambria Math"/>
                            <a:ea typeface="Cambria Math"/>
                          </a:rPr>
                          <m:t>𝜀</m:t>
                        </m:r>
                      </m:e>
                      <m:sub>
                        <m:r>
                          <a:rPr lang="de-DE" i="1">
                            <a:latin typeface="Cambria Math"/>
                            <a:ea typeface="Cambria Math"/>
                          </a:rPr>
                          <m:t>𝑇𝐼𝑅</m:t>
                        </m:r>
                      </m:sub>
                    </m:sSub>
                  </m:oMath>
                </a14:m>
                <a:r>
                  <a:rPr lang="en-GB" dirty="0"/>
                  <a:t>;</a:t>
                </a:r>
              </a:p>
              <a:p>
                <a:pPr marL="0" indent="0">
                  <a:buNone/>
                </a:pPr>
                <a:r>
                  <a:rPr lang="en-GB" dirty="0"/>
                  <a:t>The result of high-temperature events monitoring is one </a:t>
                </a:r>
                <a:r>
                  <a:rPr lang="en-GB" dirty="0" err="1"/>
                  <a:t>GeoTIFF</a:t>
                </a:r>
                <a:r>
                  <a:rPr lang="en-GB" dirty="0"/>
                  <a:t> file which contains 6 bands:</a:t>
                </a:r>
              </a:p>
              <a:p>
                <a:pPr marL="789300" lvl="1" indent="-342900">
                  <a:buFont typeface="+mj-lt"/>
                  <a:buAutoNum type="arabicParenR"/>
                </a:pPr>
                <a:r>
                  <a:rPr lang="en-GB" dirty="0"/>
                  <a:t>Band1: surface temperature in MIR band;</a:t>
                </a:r>
              </a:p>
              <a:p>
                <a:pPr marL="789300" lvl="1" indent="-342900">
                  <a:buFont typeface="+mj-lt"/>
                  <a:buAutoNum type="arabicParenR"/>
                </a:pPr>
                <a:r>
                  <a:rPr lang="en-GB" dirty="0"/>
                  <a:t>Band2: surface temperature in TIR band;</a:t>
                </a:r>
              </a:p>
              <a:p>
                <a:pPr marL="789300" lvl="1" indent="-342900">
                  <a:buFont typeface="+mj-lt"/>
                  <a:buAutoNum type="arabicParenR"/>
                </a:pPr>
                <a:r>
                  <a:rPr lang="en-GB" dirty="0"/>
                  <a:t>Band3: fire probability map;</a:t>
                </a:r>
              </a:p>
              <a:p>
                <a:pPr marL="789300" lvl="1" indent="-342900">
                  <a:buFont typeface="+mj-lt"/>
                  <a:buAutoNum type="arabicParenR"/>
                </a:pPr>
                <a:r>
                  <a:rPr lang="en-GB" dirty="0"/>
                  <a:t>band4: effective target temperature in sub-pixel resolution;</a:t>
                </a:r>
              </a:p>
              <a:p>
                <a:pPr marL="789300" lvl="1" indent="-342900">
                  <a:buFont typeface="+mj-lt"/>
                  <a:buAutoNum type="arabicParenR"/>
                </a:pPr>
                <a:r>
                  <a:rPr lang="en-GB" dirty="0"/>
                  <a:t>band5: effective target pixel fraction;</a:t>
                </a:r>
              </a:p>
              <a:p>
                <a:pPr marL="789300" lvl="1" indent="-342900">
                  <a:buFont typeface="+mj-lt"/>
                  <a:buAutoNum type="arabicParenR"/>
                </a:pPr>
                <a:r>
                  <a:rPr lang="en-GB" dirty="0"/>
                  <a:t>band6: fire radiative power.</a:t>
                </a:r>
              </a:p>
              <a:p>
                <a:pPr marL="789300" lvl="1" indent="-342900">
                  <a:buFont typeface="+mj-lt"/>
                  <a:buAutoNum type="arabicParenR"/>
                </a:pPr>
                <a:endParaRPr lang="en-GB" dirty="0"/>
              </a:p>
              <a:p>
                <a:pPr marL="446400" lvl="1" indent="0">
                  <a:buNone/>
                </a:pPr>
                <a:endParaRPr lang="en-GB" dirty="0"/>
              </a:p>
            </p:txBody>
          </p:sp>
        </mc:Choice>
        <mc:Fallback xmlns="">
          <p:sp>
            <p:nvSpPr>
              <p:cNvPr id="10" name="Textplatzhalter 2"/>
              <p:cNvSpPr>
                <a:spLocks noGrp="1" noRot="1" noChangeAspect="1" noMove="1" noResize="1" noEditPoints="1" noAdjustHandles="1" noChangeArrowheads="1" noChangeShapeType="1" noTextEdit="1"/>
              </p:cNvSpPr>
              <p:nvPr>
                <p:ph type="body" sz="quarter" idx="12"/>
              </p:nvPr>
            </p:nvSpPr>
            <p:spPr>
              <a:xfrm>
                <a:off x="467544" y="1196751"/>
                <a:ext cx="8172000" cy="4968553"/>
              </a:xfrm>
              <a:blipFill rotWithShape="1">
                <a:blip r:embed="rId2"/>
                <a:stretch>
                  <a:fillRect l="-1791" t="-1472" r="-2388"/>
                </a:stretch>
              </a:blipFill>
            </p:spPr>
            <p:txBody>
              <a:bodyPr/>
              <a:lstStyle/>
              <a:p>
                <a:r>
                  <a:rPr lang="en-US">
                    <a:noFill/>
                  </a:rPr>
                  <a:t> </a:t>
                </a:r>
              </a:p>
            </p:txBody>
          </p:sp>
        </mc:Fallback>
      </mc:AlternateContent>
    </p:spTree>
    <p:extLst>
      <p:ext uri="{BB962C8B-B14F-4D97-AF65-F5344CB8AC3E}">
        <p14:creationId xmlns:p14="http://schemas.microsoft.com/office/powerpoint/2010/main" val="2741902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a:t>2. 3 Outcomes of the MITIP</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8</a:t>
            </a:fld>
            <a:endParaRPr lang="en-GB" noProof="0" dirty="0"/>
          </a:p>
        </p:txBody>
      </p:sp>
      <p:sp>
        <p:nvSpPr>
          <p:cNvPr id="10" name="Textplatzhalter 2"/>
          <p:cNvSpPr>
            <a:spLocks noGrp="1"/>
          </p:cNvSpPr>
          <p:nvPr>
            <p:ph type="body" sz="quarter" idx="12"/>
          </p:nvPr>
        </p:nvSpPr>
        <p:spPr>
          <a:xfrm>
            <a:off x="467544" y="1196751"/>
            <a:ext cx="8172000" cy="4968553"/>
          </a:xfrm>
        </p:spPr>
        <p:txBody>
          <a:bodyPr/>
          <a:lstStyle/>
          <a:p>
            <a:pPr marL="789300" lvl="1" indent="-342900">
              <a:buFont typeface="+mj-lt"/>
              <a:buAutoNum type="arabicParenR"/>
            </a:pPr>
            <a:endParaRPr lang="en-GB" dirty="0"/>
          </a:p>
          <a:p>
            <a:pPr marL="446400" lvl="1" indent="0">
              <a:buNone/>
            </a:pP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161"/>
            <a:ext cx="375285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347" y="1886161"/>
            <a:ext cx="375285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15318" y="4964568"/>
            <a:ext cx="3257302" cy="276999"/>
          </a:xfrm>
          <a:prstGeom prst="rect">
            <a:avLst/>
          </a:prstGeom>
          <a:noFill/>
        </p:spPr>
        <p:txBody>
          <a:bodyPr wrap="none" lIns="0" tIns="0" rIns="0" bIns="0" rtlCol="0">
            <a:spAutoFit/>
          </a:bodyPr>
          <a:lstStyle/>
          <a:p>
            <a:r>
              <a:rPr lang="de-DE" dirty="0">
                <a:latin typeface="Arial" pitchFamily="34" charset="0"/>
                <a:cs typeface="Arial" pitchFamily="34" charset="0"/>
              </a:rPr>
              <a:t>Surface </a:t>
            </a:r>
            <a:r>
              <a:rPr lang="de-DE" dirty="0" err="1">
                <a:latin typeface="Arial" pitchFamily="34" charset="0"/>
                <a:cs typeface="Arial" pitchFamily="34" charset="0"/>
              </a:rPr>
              <a:t>temperature</a:t>
            </a:r>
            <a:r>
              <a:rPr lang="de-DE" dirty="0">
                <a:latin typeface="Arial" pitchFamily="34" charset="0"/>
                <a:cs typeface="Arial" pitchFamily="34" charset="0"/>
              </a:rPr>
              <a:t> </a:t>
            </a:r>
            <a:r>
              <a:rPr lang="de-DE" dirty="0" err="1">
                <a:latin typeface="Arial" pitchFamily="34" charset="0"/>
                <a:cs typeface="Arial" pitchFamily="34" charset="0"/>
              </a:rPr>
              <a:t>map</a:t>
            </a:r>
            <a:r>
              <a:rPr lang="de-DE" dirty="0">
                <a:latin typeface="Arial" pitchFamily="34" charset="0"/>
                <a:cs typeface="Arial" pitchFamily="34" charset="0"/>
              </a:rPr>
              <a:t> (MIR)</a:t>
            </a:r>
            <a:endParaRPr lang="en-US" dirty="0">
              <a:latin typeface="Arial" pitchFamily="34" charset="0"/>
              <a:cs typeface="Arial" pitchFamily="34" charset="0"/>
            </a:endParaRPr>
          </a:p>
        </p:txBody>
      </p:sp>
      <p:sp>
        <p:nvSpPr>
          <p:cNvPr id="9" name="TextBox 8"/>
          <p:cNvSpPr txBox="1"/>
          <p:nvPr/>
        </p:nvSpPr>
        <p:spPr>
          <a:xfrm>
            <a:off x="5001121" y="4971759"/>
            <a:ext cx="3206006" cy="276999"/>
          </a:xfrm>
          <a:prstGeom prst="rect">
            <a:avLst/>
          </a:prstGeom>
          <a:noFill/>
        </p:spPr>
        <p:txBody>
          <a:bodyPr wrap="none" lIns="0" tIns="0" rIns="0" bIns="0" rtlCol="0">
            <a:spAutoFit/>
          </a:bodyPr>
          <a:lstStyle/>
          <a:p>
            <a:r>
              <a:rPr lang="de-DE" dirty="0">
                <a:latin typeface="Arial" pitchFamily="34" charset="0"/>
                <a:cs typeface="Arial" pitchFamily="34" charset="0"/>
              </a:rPr>
              <a:t>Surface </a:t>
            </a:r>
            <a:r>
              <a:rPr lang="de-DE" dirty="0" err="1">
                <a:latin typeface="Arial" pitchFamily="34" charset="0"/>
                <a:cs typeface="Arial" pitchFamily="34" charset="0"/>
              </a:rPr>
              <a:t>temperature</a:t>
            </a:r>
            <a:r>
              <a:rPr lang="de-DE" dirty="0">
                <a:latin typeface="Arial" pitchFamily="34" charset="0"/>
                <a:cs typeface="Arial" pitchFamily="34" charset="0"/>
              </a:rPr>
              <a:t> </a:t>
            </a:r>
            <a:r>
              <a:rPr lang="de-DE" dirty="0" err="1">
                <a:latin typeface="Arial" pitchFamily="34" charset="0"/>
                <a:cs typeface="Arial" pitchFamily="34" charset="0"/>
              </a:rPr>
              <a:t>map</a:t>
            </a:r>
            <a:r>
              <a:rPr lang="de-DE" dirty="0">
                <a:latin typeface="Arial" pitchFamily="34" charset="0"/>
                <a:cs typeface="Arial" pitchFamily="34" charset="0"/>
              </a:rPr>
              <a:t> (TIR)</a:t>
            </a:r>
            <a:endParaRPr lang="en-US" dirty="0">
              <a:latin typeface="Arial" pitchFamily="34" charset="0"/>
              <a:cs typeface="Arial" pitchFamily="34" charset="0"/>
            </a:endParaRPr>
          </a:p>
        </p:txBody>
      </p:sp>
      <p:sp>
        <p:nvSpPr>
          <p:cNvPr id="6" name="TextBox 5"/>
          <p:cNvSpPr txBox="1"/>
          <p:nvPr/>
        </p:nvSpPr>
        <p:spPr>
          <a:xfrm>
            <a:off x="467544" y="1412776"/>
            <a:ext cx="3577903" cy="276999"/>
          </a:xfrm>
          <a:prstGeom prst="rect">
            <a:avLst/>
          </a:prstGeom>
          <a:noFill/>
        </p:spPr>
        <p:txBody>
          <a:bodyPr wrap="none" lIns="0" tIns="0" rIns="0" bIns="0" rtlCol="0">
            <a:spAutoFit/>
          </a:bodyPr>
          <a:lstStyle/>
          <a:p>
            <a:r>
              <a:rPr lang="de-DE" dirty="0" err="1">
                <a:latin typeface="Arial" pitchFamily="34" charset="0"/>
                <a:cs typeface="Arial" pitchFamily="34" charset="0"/>
              </a:rPr>
              <a:t>Example</a:t>
            </a:r>
            <a:r>
              <a:rPr lang="de-DE" dirty="0">
                <a:latin typeface="Arial" pitchFamily="34" charset="0"/>
                <a:cs typeface="Arial" pitchFamily="34" charset="0"/>
              </a:rPr>
              <a:t>: </a:t>
            </a:r>
            <a:r>
              <a:rPr lang="de-DE" dirty="0" err="1">
                <a:latin typeface="Arial" pitchFamily="34" charset="0"/>
                <a:cs typeface="Arial" pitchFamily="34" charset="0"/>
              </a:rPr>
              <a:t>Bardarbunga</a:t>
            </a:r>
            <a:r>
              <a:rPr lang="de-DE" dirty="0">
                <a:latin typeface="Arial" pitchFamily="34" charset="0"/>
                <a:cs typeface="Arial" pitchFamily="34" charset="0"/>
              </a:rPr>
              <a:t> 2014.09.14</a:t>
            </a:r>
            <a:endParaRPr lang="en-US" dirty="0">
              <a:latin typeface="Arial" pitchFamily="34" charset="0"/>
              <a:cs typeface="Arial" pitchFamily="34" charset="0"/>
            </a:endParaRPr>
          </a:p>
        </p:txBody>
      </p:sp>
    </p:spTree>
    <p:extLst>
      <p:ext uri="{BB962C8B-B14F-4D97-AF65-F5344CB8AC3E}">
        <p14:creationId xmlns:p14="http://schemas.microsoft.com/office/powerpoint/2010/main" val="2098838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a:t>2. 3 Outcomes of the MITIP</a:t>
            </a:r>
          </a:p>
        </p:txBody>
      </p:sp>
      <p:sp>
        <p:nvSpPr>
          <p:cNvPr id="4" name="Fußzeilenplatzhalter 3"/>
          <p:cNvSpPr>
            <a:spLocks noGrp="1"/>
          </p:cNvSpPr>
          <p:nvPr>
            <p:ph type="ftr" sz="quarter" idx="13"/>
          </p:nvPr>
        </p:nvSpPr>
        <p:spPr/>
        <p:txBody>
          <a:bodyPr/>
          <a:lstStyle/>
          <a:p>
            <a:r>
              <a:rPr lang="en-GB" noProof="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18C7CB6D-895A-4F21-B0E7-2185F6FE5534}" type="slidenum">
              <a:rPr lang="en-GB" noProof="0" smtClean="0"/>
              <a:pPr/>
              <a:t>9</a:t>
            </a:fld>
            <a:endParaRPr lang="en-GB" noProof="0" dirty="0"/>
          </a:p>
        </p:txBody>
      </p:sp>
      <p:sp>
        <p:nvSpPr>
          <p:cNvPr id="10" name="Textplatzhalter 2"/>
          <p:cNvSpPr>
            <a:spLocks noGrp="1"/>
          </p:cNvSpPr>
          <p:nvPr>
            <p:ph type="body" sz="quarter" idx="12"/>
          </p:nvPr>
        </p:nvSpPr>
        <p:spPr>
          <a:xfrm>
            <a:off x="467544" y="1196751"/>
            <a:ext cx="8172000" cy="4968553"/>
          </a:xfrm>
        </p:spPr>
        <p:txBody>
          <a:bodyPr/>
          <a:lstStyle/>
          <a:p>
            <a:pPr marL="789300" lvl="1" indent="-342900">
              <a:buFont typeface="+mj-lt"/>
              <a:buAutoNum type="arabicParenR"/>
            </a:pPr>
            <a:endParaRPr lang="en-GB" dirty="0"/>
          </a:p>
          <a:p>
            <a:pPr marL="446400" lvl="1" indent="0">
              <a:buNone/>
            </a:pP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868252"/>
            <a:ext cx="4679557" cy="289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68252"/>
            <a:ext cx="4680828" cy="289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828" y="1868252"/>
            <a:ext cx="4340261" cy="289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987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LR-Präsentation 4:3 Englisch">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2537</Words>
  <Application>Microsoft Office PowerPoint</Application>
  <PresentationFormat>全屏显示(4:3)</PresentationFormat>
  <Paragraphs>306</Paragraphs>
  <Slides>32</Slides>
  <Notes>11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ヒラギノ角ゴ Pro W3</vt:lpstr>
      <vt:lpstr>宋体</vt:lpstr>
      <vt:lpstr>Arial</vt:lpstr>
      <vt:lpstr>Calibri</vt:lpstr>
      <vt:lpstr>Cambria Math</vt:lpstr>
      <vt:lpstr>DLR-Präsentation 4:3 Englisch</vt:lpstr>
      <vt:lpstr>Evaluation and improvement of a dual-channel method for the detection and quantification of high-temperature events on FireBIRD data</vt:lpstr>
      <vt:lpstr>Contents</vt:lpstr>
      <vt:lpstr>1. Introduction and motivation</vt:lpstr>
      <vt:lpstr>1. Introduction and motivation</vt:lpstr>
      <vt:lpstr>2. Introduction of MITIP, an atmospheric correction and image processing method</vt:lpstr>
      <vt:lpstr>2. 2 Data preparation and pre-processing </vt:lpstr>
      <vt:lpstr>2. 3 Outcomes of the MITIP</vt:lpstr>
      <vt:lpstr>2. 3 Outcomes of the MITIP</vt:lpstr>
      <vt:lpstr>2. 3 Outcomes of the MITIP</vt:lpstr>
      <vt:lpstr>3. Validation and improvement of the MITIP</vt:lpstr>
      <vt:lpstr>3. Validation and improvement of the MITIP</vt:lpstr>
      <vt:lpstr>3.1 Results comparison with MODIS SST and calibration</vt:lpstr>
      <vt:lpstr>3.1 Results comparison with MODIS SST and calibration </vt:lpstr>
      <vt:lpstr>3.1 Results comparison with MODIS SST and calibration</vt:lpstr>
      <vt:lpstr>3.1 Results comparison with MODIS SST and calibration</vt:lpstr>
      <vt:lpstr>3.1 Results comparison with MODIS SST and calibration</vt:lpstr>
      <vt:lpstr>3.1 Results comparison with MODIS SST and calibration</vt:lpstr>
      <vt:lpstr>3.2 Transferability test (SST) </vt:lpstr>
      <vt:lpstr>3.3 Results comparison with MODIS LST and calibration</vt:lpstr>
      <vt:lpstr>3.3 Results comparison with MODIS LST and calibration</vt:lpstr>
      <vt:lpstr>3.3 Results comparison with MODIS LST and calibration</vt:lpstr>
      <vt:lpstr>3.4 Transferability test (LST) </vt:lpstr>
      <vt:lpstr>4. Analysis of high-temperature events</vt:lpstr>
      <vt:lpstr>4.1 High-temperature events</vt:lpstr>
      <vt:lpstr>4.1 High-temperature events</vt:lpstr>
      <vt:lpstr>4.1 High-temperature events</vt:lpstr>
      <vt:lpstr>4.1 High-temperature events</vt:lpstr>
      <vt:lpstr>4.2 Comparison with the results of Zhukov’s algorithm</vt:lpstr>
      <vt:lpstr>4.2 Comparison with the results of Zhukov’s algorithm</vt:lpstr>
      <vt:lpstr>4.2 Comparison with the results of Zhukov’s algorithm</vt:lpstr>
      <vt:lpstr>4.2 Comparison with the results of Zhukov’s algorithm</vt:lpstr>
      <vt:lpstr>4.2 Comparison with the results of Zhukov’s algorithm</vt:lpstr>
    </vt:vector>
  </TitlesOfParts>
  <Company>DLR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 Penghua</dc:creator>
  <cp:lastModifiedBy>Penghua Li</cp:lastModifiedBy>
  <cp:revision>190</cp:revision>
  <dcterms:created xsi:type="dcterms:W3CDTF">2012-06-19T06:51:55Z</dcterms:created>
  <dcterms:modified xsi:type="dcterms:W3CDTF">2017-10-29T16:52:06Z</dcterms:modified>
</cp:coreProperties>
</file>